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63" r:id="rId3"/>
    <p:sldId id="268" r:id="rId4"/>
    <p:sldId id="267" r:id="rId5"/>
    <p:sldId id="262" r:id="rId6"/>
    <p:sldId id="272" r:id="rId7"/>
    <p:sldId id="259" r:id="rId8"/>
    <p:sldId id="257" r:id="rId9"/>
    <p:sldId id="25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14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8.wmf"/><Relationship Id="rId7" Type="http://schemas.openxmlformats.org/officeDocument/2006/relationships/image" Target="../media/image41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0.wmf"/><Relationship Id="rId5" Type="http://schemas.openxmlformats.org/officeDocument/2006/relationships/image" Target="../media/image14.wmf"/><Relationship Id="rId4" Type="http://schemas.openxmlformats.org/officeDocument/2006/relationships/image" Target="../media/image39.wmf"/><Relationship Id="rId9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6C17-6047-4112-95F6-A6BBBB496700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2DAFD-FA43-4741-8541-BC111ACAC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7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31706E-1381-4E2E-8E68-3A9D39176988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80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C870D-C7EA-4AD4-ABD3-03C66AA8B3E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9EADC3C-2614-4503-B8C7-9BC7C126AAFA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A583FE3-00E4-4358-A634-F62B3191C0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sdoms.ru/avt/b125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8.wmf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9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1.jpe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Relationship Id="rId9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1.jpeg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8.wmf"/><Relationship Id="rId22" Type="http://schemas.openxmlformats.org/officeDocument/2006/relationships/image" Target="../media/image2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3.wmf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2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41.w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47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46.bin"/><Relationship Id="rId4" Type="http://schemas.openxmlformats.org/officeDocument/2006/relationships/image" Target="../media/image1.jpeg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14.wmf"/><Relationship Id="rId22" Type="http://schemas.openxmlformats.org/officeDocument/2006/relationships/image" Target="../media/image4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1.jpeg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4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tav-school27.narod.ru/ychitelya/inostran/images/pic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66" y="3717032"/>
            <a:ext cx="2097432" cy="290581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28365" y="2132856"/>
            <a:ext cx="73448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</a:rPr>
              <a:t>Синус и косинус. </a:t>
            </a:r>
          </a:p>
          <a:p>
            <a:pPr algn="ctr"/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</a:rPr>
              <a:t>Тангенс и котангенс.</a:t>
            </a:r>
            <a:endParaRPr lang="ru-RU" sz="5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4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://stav-school27.narod.ru/ychitelya/inostran/images/pic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288" y="-17885"/>
            <a:ext cx="1979712" cy="2742727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120349" y="4727545"/>
                <a:ext cx="6565862" cy="8036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ru-RU" sz="320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ru-RU" sz="3200" b="0" i="0" smtClean="0">
                            <a:latin typeface="Cambria Math"/>
                          </a:rPr>
                          <m:t>Найдите  </m:t>
                        </m:r>
                        <m:r>
                          <m:rPr>
                            <m:sty m:val="p"/>
                          </m:rPr>
                          <a:rPr lang="ru-RU" sz="3200">
                            <a:latin typeface="Cambria Math"/>
                          </a:rPr>
                          <m:t>ctg</m:t>
                        </m:r>
                      </m:fName>
                      <m:e>
                        <m:r>
                          <a:rPr lang="ru-RU" sz="3200" i="1">
                            <a:latin typeface="Cambria Math"/>
                          </a:rPr>
                          <m:t>𝛼</m:t>
                        </m:r>
                      </m:e>
                    </m:func>
                  </m:oMath>
                </a14:m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если </a:t>
                </a:r>
                <a14:m>
                  <m:oMath xmlns:m="http://schemas.openxmlformats.org/officeDocument/2006/math">
                    <m:r>
                      <a:rPr lang="ru-RU" sz="3200" i="1">
                        <a:latin typeface="Cambria Math"/>
                      </a:rPr>
                      <m:t> </m:t>
                    </m:r>
                    <m:func>
                      <m:funcPr>
                        <m:ctrlPr>
                          <a:rPr lang="ru-RU" sz="3200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ru-RU" sz="320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ru-RU" sz="3200" i="1">
                            <a:latin typeface="Cambria Math"/>
                          </a:rPr>
                          <m:t>𝛼</m:t>
                        </m:r>
                      </m:e>
                    </m:func>
                    <m:r>
                      <a:rPr lang="ru-RU" sz="3200" i="1">
                        <a:latin typeface="Cambria Math"/>
                      </a:rPr>
                      <m:t>=</m:t>
                    </m:r>
                    <m:r>
                      <a:rPr lang="ru-RU" sz="32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ru-RU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i="1">
                            <a:latin typeface="Cambria Math"/>
                          </a:rPr>
                          <m:t>2</m:t>
                        </m:r>
                        <m:r>
                          <a:rPr lang="ru-RU" sz="32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ru-RU" sz="3200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349" y="4727545"/>
                <a:ext cx="6565862" cy="803682"/>
              </a:xfrm>
              <a:prstGeom prst="rect">
                <a:avLst/>
              </a:prstGeom>
              <a:blipFill rotWithShape="1">
                <a:blip r:embed="rId3"/>
                <a:stretch>
                  <a:fillRect b="-106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75589" y="1353479"/>
                <a:ext cx="5177956" cy="739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Известно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что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ru-RU" sz="32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ru-RU" sz="3200" i="1">
                        <a:latin typeface="Cambria Math"/>
                      </a:rPr>
                      <m:t>&lt;</m:t>
                    </m:r>
                    <m:r>
                      <a:rPr lang="ru-RU" sz="3200" i="1">
                        <a:latin typeface="Cambria Math"/>
                      </a:rPr>
                      <m:t>𝛼</m:t>
                    </m:r>
                    <m:r>
                      <a:rPr lang="ru-RU" sz="3200">
                        <a:latin typeface="Cambria Math"/>
                      </a:rPr>
                      <m:t>&lt;</m:t>
                    </m:r>
                    <m:r>
                      <a:rPr lang="ru-RU" sz="3200" i="1">
                        <a:latin typeface="Cambria Math"/>
                      </a:rPr>
                      <m:t>𝜋</m:t>
                    </m:r>
                  </m:oMath>
                </a14:m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589" y="1353479"/>
                <a:ext cx="5177956" cy="739177"/>
              </a:xfrm>
              <a:prstGeom prst="rect">
                <a:avLst/>
              </a:prstGeom>
              <a:blipFill rotWithShape="1">
                <a:blip r:embed="rId4"/>
                <a:stretch>
                  <a:fillRect l="-2941" t="-4959" b="-115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011627" y="2130095"/>
                <a:ext cx="667458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ru-RU" sz="320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ru-RU" sz="3200" b="0" i="0" smtClean="0">
                            <a:latin typeface="Cambria Math"/>
                          </a:rPr>
                          <m:t>Найдите </m:t>
                        </m:r>
                        <m:r>
                          <m:rPr>
                            <m:sty m:val="p"/>
                          </m:rPr>
                          <a:rPr lang="ru-RU" sz="320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ru-RU" sz="3200" i="1">
                            <a:latin typeface="Cambria Math"/>
                          </a:rPr>
                          <m:t>𝛼</m:t>
                        </m:r>
                      </m:e>
                    </m:func>
                  </m:oMath>
                </a14:m>
                <a:r>
                  <a:rPr lang="ru-RU" sz="3200" dirty="0"/>
                  <a:t>, если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3200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ru-RU" sz="320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ru-RU" sz="3200" i="1">
                            <a:latin typeface="Cambria Math"/>
                          </a:rPr>
                          <m:t>𝛼</m:t>
                        </m:r>
                        <m:r>
                          <a:rPr lang="ru-RU" sz="3200" i="1">
                            <a:latin typeface="Cambria Math"/>
                          </a:rPr>
                          <m:t>=−0,6</m:t>
                        </m:r>
                      </m:e>
                    </m:func>
                  </m:oMath>
                </a14:m>
                <a:r>
                  <a:rPr lang="ru-RU" sz="3200" dirty="0"/>
                  <a:t>; </a:t>
                </a: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627" y="2130095"/>
                <a:ext cx="6674584" cy="584775"/>
              </a:xfrm>
              <a:prstGeom prst="rect">
                <a:avLst/>
              </a:prstGeom>
              <a:blipFill rotWithShape="1">
                <a:blip r:embed="rId5"/>
                <a:stretch>
                  <a:fillRect t="-13542" r="-1279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43608" y="3933056"/>
                <a:ext cx="6408712" cy="7887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б) Известно, что  </a:t>
                </a:r>
                <a14:m>
                  <m:oMath xmlns:m="http://schemas.openxmlformats.org/officeDocument/2006/math">
                    <m:r>
                      <a:rPr lang="ru-RU" sz="3200" i="1" smtClean="0">
                        <a:latin typeface="Cambria Math"/>
                      </a:rPr>
                      <m:t>𝜋</m:t>
                    </m:r>
                    <m:r>
                      <a:rPr lang="ru-RU" sz="3200" i="1">
                        <a:latin typeface="Cambria Math"/>
                      </a:rPr>
                      <m:t>&lt;</m:t>
                    </m:r>
                    <m:r>
                      <a:rPr lang="ru-RU" sz="3200" i="1">
                        <a:latin typeface="Cambria Math"/>
                      </a:rPr>
                      <m:t>𝛼</m:t>
                    </m:r>
                    <m:r>
                      <a:rPr lang="ru-RU" sz="3200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ru-RU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0" i="1" smtClean="0">
                            <a:latin typeface="Cambria Math"/>
                          </a:rPr>
                          <m:t>3</m:t>
                        </m:r>
                        <m:r>
                          <a:rPr lang="ru-RU" sz="32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ru-RU" sz="32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933056"/>
                <a:ext cx="6408712" cy="788742"/>
              </a:xfrm>
              <a:prstGeom prst="rect">
                <a:avLst/>
              </a:prstGeom>
              <a:blipFill rotWithShape="1">
                <a:blip r:embed="rId6"/>
                <a:stretch>
                  <a:fillRect l="-2379"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6086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3">
                    <a:lumMod val="75000"/>
                  </a:schemeClr>
                </a:solidFill>
              </a:rPr>
              <a:t>        Найдите </a:t>
            </a:r>
            <a:endParaRPr lang="ru-RU" sz="28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92626" y="836712"/>
            <a:ext cx="1155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№ 4</a:t>
            </a:r>
            <a:endParaRPr lang="ru-RU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348919" y="2943402"/>
                <a:ext cx="3960440" cy="5734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ru-RU" sz="320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ru-RU" sz="3200" b="0" i="0" smtClean="0">
                            <a:latin typeface="Cambria Math"/>
                          </a:rPr>
                          <m:t>Ответ:  </m:t>
                        </m:r>
                        <m:r>
                          <m:rPr>
                            <m:sty m:val="p"/>
                          </m:rPr>
                          <a:rPr lang="ru-RU" sz="320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ru-RU" sz="3200" i="1">
                            <a:latin typeface="Cambria Math"/>
                          </a:rPr>
                          <m:t>𝛼</m:t>
                        </m:r>
                      </m:e>
                    </m:func>
                    <m:r>
                      <a:rPr lang="ru-RU" sz="3200" b="0" i="0" smtClean="0">
                        <a:latin typeface="Cambria Math"/>
                      </a:rPr>
                      <m:t>=0,8</m:t>
                    </m:r>
                  </m:oMath>
                </a14:m>
                <a:r>
                  <a:rPr lang="ru-RU" dirty="0"/>
                  <a:t> 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8919" y="2943402"/>
                <a:ext cx="3960440" cy="57342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788024" y="5805264"/>
                <a:ext cx="3517501" cy="7859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ru-RU" sz="320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ru-RU" sz="3200" b="0" i="0" smtClean="0">
                            <a:latin typeface="Cambria Math"/>
                          </a:rPr>
                          <m:t>Ответ:   </m:t>
                        </m:r>
                        <m:r>
                          <m:rPr>
                            <m:sty m:val="p"/>
                          </m:rPr>
                          <a:rPr lang="ru-RU" sz="3200" smtClean="0">
                            <a:latin typeface="Cambria Math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ru-RU" sz="3200">
                            <a:latin typeface="Cambria Math"/>
                          </a:rPr>
                          <m:t>tg</m:t>
                        </m:r>
                      </m:fName>
                      <m:e>
                        <m:r>
                          <a:rPr lang="ru-RU" sz="3200" i="1">
                            <a:latin typeface="Cambria Math"/>
                          </a:rPr>
                          <m:t>𝛼</m:t>
                        </m:r>
                      </m:e>
                    </m:func>
                  </m:oMath>
                </a14:m>
                <a:r>
                  <a:rPr lang="ru-RU" sz="3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ru-RU" sz="3200" b="0" i="1" smtClean="0">
                            <a:latin typeface="Cambria Math"/>
                          </a:rPr>
                          <m:t>24</m:t>
                        </m:r>
                      </m:den>
                    </m:f>
                  </m:oMath>
                </a14:m>
                <a:r>
                  <a:rPr lang="ru-RU" sz="3200" dirty="0" smtClean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5805264"/>
                <a:ext cx="3517501" cy="785984"/>
              </a:xfrm>
              <a:prstGeom prst="rect">
                <a:avLst/>
              </a:prstGeom>
              <a:blipFill rotWithShape="1">
                <a:blip r:embed="rId8"/>
                <a:stretch>
                  <a:fillRect b="-10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 rot="19690698">
            <a:off x="61429" y="710813"/>
            <a:ext cx="2880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!!!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62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33333E-6 L 0.17569 -3.33333E-6 C 0.25451 -3.33333E-6 0.35156 0.10695 0.35156 0.19398 L 0.35156 0.38797 " pathEditMode="relative" rAng="0" ptsTypes="FfFF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69" y="1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45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4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156 0.38796 L 0.1875 0.38796 C 0.11371 0.38796 0.02361 0.28055 0.02361 0.19398 L 0.02361 2.96296E-6 " pathEditMode="relative" rAng="0" ptsTypes="FfFF">
                                      <p:cBhvr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06" y="-1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5" grpId="1"/>
      <p:bldP spid="15" grpId="2"/>
      <p:bldP spid="15" grpId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cs11351.vkontakte.ru/u45194787/-5/x_7603785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882" y="3022450"/>
            <a:ext cx="2759118" cy="3717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stav-school27.narod.ru/ychitelya/inostran/images/pic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520" y="116632"/>
            <a:ext cx="2097432" cy="2905818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239000" cy="60863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i="1" dirty="0" smtClean="0">
                <a:solidFill>
                  <a:schemeClr val="accent3">
                    <a:lumMod val="75000"/>
                  </a:schemeClr>
                </a:solidFill>
              </a:rPr>
              <a:t>        Задание на дом </a:t>
            </a:r>
            <a:endParaRPr lang="ru-RU" sz="4000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44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tav-school27.narod.ru/ychitelya/inostran/images/pic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6719" y="476672"/>
            <a:ext cx="2097432" cy="2905818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7448228" cy="31938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8800" i="1" dirty="0" smtClean="0">
                <a:solidFill>
                  <a:schemeClr val="accent3">
                    <a:lumMod val="75000"/>
                  </a:schemeClr>
                </a:solidFill>
              </a:rPr>
              <a:t>Спасибо </a:t>
            </a:r>
            <a:br>
              <a:rPr lang="ru-RU" sz="8800" i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8800" i="1" dirty="0" smtClean="0">
                <a:solidFill>
                  <a:schemeClr val="accent3">
                    <a:lumMod val="75000"/>
                  </a:schemeClr>
                </a:solidFill>
              </a:rPr>
              <a:t>за урок!</a:t>
            </a:r>
            <a:endParaRPr lang="ru-RU" sz="88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4338" name="Picture 2" descr="http://ped-kopilka.ru/images/photos/medium/article358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050" y="4676774"/>
            <a:ext cx="2647950" cy="218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066868" y="3916773"/>
            <a:ext cx="7239000" cy="60863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7200" i="1" dirty="0" smtClean="0">
                <a:solidFill>
                  <a:schemeClr val="accent4">
                    <a:lumMod val="50000"/>
                  </a:schemeClr>
                </a:solidFill>
              </a:rPr>
              <a:t>До свидания!</a:t>
            </a:r>
            <a:endParaRPr lang="ru-RU" sz="7200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4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tav-school27.narod.ru/ychitelya/inostran/images/pic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952182"/>
            <a:ext cx="2097432" cy="290581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55576" y="908720"/>
            <a:ext cx="7992888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Если </a:t>
            </a:r>
            <a:r>
              <a:rPr lang="ru-RU" sz="3600" b="1" dirty="0" smtClean="0">
                <a:solidFill>
                  <a:srgbClr val="C00000"/>
                </a:solidFill>
              </a:rPr>
              <a:t>   запастись     терпением   и </a:t>
            </a:r>
            <a:r>
              <a:rPr lang="ru-RU" sz="3600" b="1" dirty="0">
                <a:solidFill>
                  <a:srgbClr val="C00000"/>
                </a:solidFill>
              </a:rPr>
              <a:t>проявить старание, то посеянные семена знания непременно дадут добрые </a:t>
            </a:r>
            <a:r>
              <a:rPr lang="ru-RU" sz="3600" b="1" dirty="0" smtClean="0">
                <a:solidFill>
                  <a:srgbClr val="C00000"/>
                </a:solidFill>
              </a:rPr>
              <a:t>  всходы.  Ученья  </a:t>
            </a:r>
            <a:r>
              <a:rPr lang="ru-RU" sz="3600" b="1" dirty="0">
                <a:solidFill>
                  <a:srgbClr val="C00000"/>
                </a:solidFill>
              </a:rPr>
              <a:t>корень горек, </a:t>
            </a:r>
            <a:r>
              <a:rPr lang="ru-RU" sz="3600" b="1" dirty="0" smtClean="0">
                <a:solidFill>
                  <a:srgbClr val="C00000"/>
                </a:solidFill>
              </a:rPr>
              <a:t> да  плод  сладок.</a:t>
            </a:r>
          </a:p>
          <a:p>
            <a:pPr algn="r"/>
            <a:endParaRPr lang="ru-RU" sz="2400" b="1" dirty="0" smtClean="0"/>
          </a:p>
          <a:p>
            <a:pPr algn="r"/>
            <a:endParaRPr lang="ru-RU" sz="2400" b="1" dirty="0"/>
          </a:p>
          <a:p>
            <a:pPr algn="r"/>
            <a:r>
              <a:rPr lang="ru-RU" sz="3200" b="1" u="sng" dirty="0" smtClean="0"/>
              <a:t>Леонардо да Винчи</a:t>
            </a:r>
            <a:endParaRPr lang="ru-RU" sz="3200" b="1" u="sng" dirty="0"/>
          </a:p>
          <a:p>
            <a:pPr algn="r"/>
            <a:endParaRPr lang="ru-RU" u="sng" dirty="0" smtClean="0">
              <a:hlinkClick r:id="rId3"/>
            </a:endParaRPr>
          </a:p>
          <a:p>
            <a:pPr algn="r"/>
            <a:endParaRPr lang="ru-RU" b="1" dirty="0">
              <a:hlinkClick r:id="rId3"/>
            </a:endParaRPr>
          </a:p>
          <a:p>
            <a:pPr algn="r"/>
            <a:endParaRPr lang="ru-RU" u="sng" dirty="0" smtClean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418392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2" descr="http://stav-school27.narod.ru/ychitelya/inostran/images/pic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159" y="4038600"/>
            <a:ext cx="1948306" cy="2699216"/>
          </a:xfrm>
          <a:prstGeom prst="rect">
            <a:avLst/>
          </a:prstGeom>
          <a:noFill/>
        </p:spPr>
      </p:pic>
      <p:sp>
        <p:nvSpPr>
          <p:cNvPr id="800872" name="Oval 104"/>
          <p:cNvSpPr>
            <a:spLocks noChangeArrowheads="1"/>
          </p:cNvSpPr>
          <p:nvPr/>
        </p:nvSpPr>
        <p:spPr bwMode="auto">
          <a:xfrm>
            <a:off x="406400" y="1988840"/>
            <a:ext cx="4248150" cy="423416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ru-RU"/>
          </a:p>
        </p:txBody>
      </p:sp>
      <p:sp>
        <p:nvSpPr>
          <p:cNvPr id="800787" name="Text Box 19"/>
          <p:cNvSpPr txBox="1">
            <a:spLocks noChangeArrowheads="1"/>
          </p:cNvSpPr>
          <p:nvPr/>
        </p:nvSpPr>
        <p:spPr bwMode="auto">
          <a:xfrm>
            <a:off x="5773738" y="3276600"/>
            <a:ext cx="4651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44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endParaRPr lang="ru-RU" altLang="ru-RU" sz="44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800857" name="Object 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241594"/>
              </p:ext>
            </p:extLst>
          </p:nvPr>
        </p:nvGraphicFramePr>
        <p:xfrm>
          <a:off x="6311352" y="1239255"/>
          <a:ext cx="1538194" cy="533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" name="Формула" r:id="rId5" imgW="583920" imgH="203040" progId="Equation.3">
                  <p:embed/>
                </p:oleObj>
              </mc:Choice>
              <mc:Fallback>
                <p:oleObj name="Формула" r:id="rId5" imgW="583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352" y="1239255"/>
                        <a:ext cx="1538194" cy="5335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0862" name="Freeform 94"/>
          <p:cNvSpPr>
            <a:spLocks/>
          </p:cNvSpPr>
          <p:nvPr/>
        </p:nvSpPr>
        <p:spPr bwMode="auto">
          <a:xfrm>
            <a:off x="2667000" y="2601068"/>
            <a:ext cx="1445630" cy="1345675"/>
          </a:xfrm>
          <a:custGeom>
            <a:avLst/>
            <a:gdLst>
              <a:gd name="T0" fmla="*/ 0 w 1056"/>
              <a:gd name="T1" fmla="*/ 960 h 960"/>
              <a:gd name="T2" fmla="*/ 1056 w 1056"/>
              <a:gd name="T3" fmla="*/ 960 h 960"/>
              <a:gd name="T4" fmla="*/ 1056 w 1056"/>
              <a:gd name="T5" fmla="*/ 0 h 960"/>
              <a:gd name="T6" fmla="*/ 0 w 1056"/>
              <a:gd name="T7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56" h="960">
                <a:moveTo>
                  <a:pt x="0" y="960"/>
                </a:moveTo>
                <a:lnTo>
                  <a:pt x="1056" y="960"/>
                </a:lnTo>
                <a:lnTo>
                  <a:pt x="1056" y="0"/>
                </a:lnTo>
                <a:lnTo>
                  <a:pt x="0" y="960"/>
                </a:lnTo>
                <a:close/>
              </a:path>
            </a:pathLst>
          </a:custGeom>
          <a:solidFill>
            <a:srgbClr val="33CCFF">
              <a:alpha val="64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0816" name="Rectangle 48"/>
          <p:cNvSpPr>
            <a:spLocks noChangeArrowheads="1"/>
          </p:cNvSpPr>
          <p:nvPr/>
        </p:nvSpPr>
        <p:spPr bwMode="auto">
          <a:xfrm>
            <a:off x="609600" y="-15875"/>
            <a:ext cx="6553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Единичная окружность  </a:t>
            </a:r>
            <a:r>
              <a:rPr lang="en-US" altLang="ru-RU" sz="40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 = </a:t>
            </a:r>
            <a:r>
              <a:rPr lang="en-US" alt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</a:t>
            </a:r>
            <a:endParaRPr lang="ru-RU" altLang="ru-RU" sz="4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00785" name="Freeform 17"/>
          <p:cNvSpPr>
            <a:spLocks/>
          </p:cNvSpPr>
          <p:nvPr/>
        </p:nvSpPr>
        <p:spPr bwMode="auto">
          <a:xfrm>
            <a:off x="190500" y="3973513"/>
            <a:ext cx="5900738" cy="1587"/>
          </a:xfrm>
          <a:custGeom>
            <a:avLst/>
            <a:gdLst>
              <a:gd name="T0" fmla="*/ 0 w 3717"/>
              <a:gd name="T1" fmla="*/ 0 h 1"/>
              <a:gd name="T2" fmla="*/ 3717 w 3717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717" h="1">
                <a:moveTo>
                  <a:pt x="0" y="0"/>
                </a:moveTo>
                <a:lnTo>
                  <a:pt x="3717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0786" name="Freeform 18"/>
          <p:cNvSpPr>
            <a:spLocks/>
          </p:cNvSpPr>
          <p:nvPr/>
        </p:nvSpPr>
        <p:spPr bwMode="auto">
          <a:xfrm>
            <a:off x="2649538" y="1095375"/>
            <a:ext cx="17462" cy="5762625"/>
          </a:xfrm>
          <a:custGeom>
            <a:avLst/>
            <a:gdLst>
              <a:gd name="T0" fmla="*/ 11 w 11"/>
              <a:gd name="T1" fmla="*/ 3630 h 3630"/>
              <a:gd name="T2" fmla="*/ 0 w 11"/>
              <a:gd name="T3" fmla="*/ 0 h 363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" h="3630">
                <a:moveTo>
                  <a:pt x="11" y="3630"/>
                </a:move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0788" name="Text Box 20"/>
          <p:cNvSpPr txBox="1">
            <a:spLocks noChangeArrowheads="1"/>
          </p:cNvSpPr>
          <p:nvPr/>
        </p:nvSpPr>
        <p:spPr bwMode="auto">
          <a:xfrm>
            <a:off x="2693988" y="381000"/>
            <a:ext cx="431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44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endParaRPr lang="ru-RU" altLang="ru-RU" sz="44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00789" name="Text Box 21"/>
          <p:cNvSpPr txBox="1">
            <a:spLocks noChangeArrowheads="1"/>
          </p:cNvSpPr>
          <p:nvPr/>
        </p:nvSpPr>
        <p:spPr bwMode="auto">
          <a:xfrm>
            <a:off x="2128838" y="3878263"/>
            <a:ext cx="4794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2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</a:t>
            </a:r>
            <a:endParaRPr lang="ru-RU" altLang="ru-RU" sz="32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800827" name="Group 59"/>
          <p:cNvGrpSpPr>
            <a:grpSpLocks/>
          </p:cNvGrpSpPr>
          <p:nvPr/>
        </p:nvGrpSpPr>
        <p:grpSpPr bwMode="auto">
          <a:xfrm>
            <a:off x="-533400" y="3951288"/>
            <a:ext cx="6388100" cy="23812"/>
            <a:chOff x="-240" y="1646"/>
            <a:chExt cx="3120" cy="11"/>
          </a:xfrm>
        </p:grpSpPr>
        <p:sp>
          <p:nvSpPr>
            <p:cNvPr id="800825" name="Freeform 57"/>
            <p:cNvSpPr>
              <a:spLocks/>
            </p:cNvSpPr>
            <p:nvPr/>
          </p:nvSpPr>
          <p:spPr bwMode="auto">
            <a:xfrm>
              <a:off x="1312" y="1656"/>
              <a:ext cx="1568" cy="1"/>
            </a:xfrm>
            <a:custGeom>
              <a:avLst/>
              <a:gdLst>
                <a:gd name="T0" fmla="*/ 0 w 1568"/>
                <a:gd name="T1" fmla="*/ 0 h 1"/>
                <a:gd name="T2" fmla="*/ 1568 w 156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68" h="1">
                  <a:moveTo>
                    <a:pt x="0" y="0"/>
                  </a:moveTo>
                  <a:lnTo>
                    <a:pt x="1568" y="0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0826" name="Freeform 58"/>
            <p:cNvSpPr>
              <a:spLocks/>
            </p:cNvSpPr>
            <p:nvPr/>
          </p:nvSpPr>
          <p:spPr bwMode="auto">
            <a:xfrm>
              <a:off x="-240" y="1646"/>
              <a:ext cx="1566" cy="6"/>
            </a:xfrm>
            <a:custGeom>
              <a:avLst/>
              <a:gdLst>
                <a:gd name="T0" fmla="*/ 1566 w 1566"/>
                <a:gd name="T1" fmla="*/ 6 h 6"/>
                <a:gd name="T2" fmla="*/ 0 w 1566"/>
                <a:gd name="T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66" h="6">
                  <a:moveTo>
                    <a:pt x="1566" y="6"/>
                  </a:move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cap="flat" cmpd="sng">
                  <a:solidFill>
                    <a:srgbClr val="FF0000"/>
                  </a:solidFill>
                  <a:prstDash val="solid"/>
                  <a:round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00792" name="Oval 24"/>
          <p:cNvSpPr>
            <a:spLocks noChangeArrowheads="1"/>
          </p:cNvSpPr>
          <p:nvPr/>
        </p:nvSpPr>
        <p:spPr bwMode="auto">
          <a:xfrm rot="3834243">
            <a:off x="2606676" y="3924300"/>
            <a:ext cx="131762" cy="1222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00832" name="Text Box 64"/>
          <p:cNvSpPr txBox="1">
            <a:spLocks noChangeArrowheads="1"/>
          </p:cNvSpPr>
          <p:nvPr/>
        </p:nvSpPr>
        <p:spPr bwMode="auto">
          <a:xfrm>
            <a:off x="3406775" y="3775075"/>
            <a:ext cx="385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endParaRPr lang="ru-RU" altLang="ru-RU" sz="32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800833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383924"/>
              </p:ext>
            </p:extLst>
          </p:nvPr>
        </p:nvGraphicFramePr>
        <p:xfrm>
          <a:off x="2944133" y="3658368"/>
          <a:ext cx="395560" cy="381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" name="Формула" r:id="rId7" imgW="152280" imgH="139680" progId="Equation.3">
                  <p:embed/>
                </p:oleObj>
              </mc:Choice>
              <mc:Fallback>
                <p:oleObj name="Формула" r:id="rId7" imgW="1522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133" y="3658368"/>
                        <a:ext cx="395560" cy="381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0848" name="Text Box 80"/>
          <p:cNvSpPr txBox="1">
            <a:spLocks noChangeArrowheads="1"/>
          </p:cNvSpPr>
          <p:nvPr/>
        </p:nvSpPr>
        <p:spPr bwMode="auto">
          <a:xfrm>
            <a:off x="4132523" y="3076575"/>
            <a:ext cx="3635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endParaRPr lang="ru-RU" altLang="ru-RU" sz="32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00849" name="Text Box 81"/>
          <p:cNvSpPr txBox="1">
            <a:spLocks noChangeArrowheads="1"/>
          </p:cNvSpPr>
          <p:nvPr/>
        </p:nvSpPr>
        <p:spPr bwMode="auto">
          <a:xfrm>
            <a:off x="3938394" y="3840617"/>
            <a:ext cx="4778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</a:t>
            </a:r>
            <a:endParaRPr lang="ru-RU" altLang="ru-RU" sz="3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800854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016731"/>
              </p:ext>
            </p:extLst>
          </p:nvPr>
        </p:nvGraphicFramePr>
        <p:xfrm>
          <a:off x="5184502" y="234529"/>
          <a:ext cx="1691754" cy="845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Формула" r:id="rId9" imgW="787320" imgH="393480" progId="Equation.3">
                  <p:embed/>
                </p:oleObj>
              </mc:Choice>
              <mc:Fallback>
                <p:oleObj name="Формула" r:id="rId9" imgW="787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4502" y="234529"/>
                        <a:ext cx="1691754" cy="8458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0855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48348"/>
              </p:ext>
            </p:extLst>
          </p:nvPr>
        </p:nvGraphicFramePr>
        <p:xfrm>
          <a:off x="7020272" y="218076"/>
          <a:ext cx="1404439" cy="906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Формула" r:id="rId11" imgW="609480" imgH="393480" progId="Equation.3">
                  <p:embed/>
                </p:oleObj>
              </mc:Choice>
              <mc:Fallback>
                <p:oleObj name="Формула" r:id="rId11" imgW="609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218076"/>
                        <a:ext cx="1404439" cy="9067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0858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310955"/>
              </p:ext>
            </p:extLst>
          </p:nvPr>
        </p:nvGraphicFramePr>
        <p:xfrm>
          <a:off x="5411628" y="1988840"/>
          <a:ext cx="1654494" cy="814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Формула" r:id="rId13" imgW="799920" imgH="393480" progId="Equation.3">
                  <p:embed/>
                </p:oleObj>
              </mc:Choice>
              <mc:Fallback>
                <p:oleObj name="Формула" r:id="rId13" imgW="7999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628" y="1988840"/>
                        <a:ext cx="1654494" cy="8144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0860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54135"/>
              </p:ext>
            </p:extLst>
          </p:nvPr>
        </p:nvGraphicFramePr>
        <p:xfrm>
          <a:off x="7308304" y="1948640"/>
          <a:ext cx="1440160" cy="911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" name="Формула" r:id="rId15" imgW="622080" imgH="393480" progId="Equation.3">
                  <p:embed/>
                </p:oleObj>
              </mc:Choice>
              <mc:Fallback>
                <p:oleObj name="Формула" r:id="rId15" imgW="622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1948640"/>
                        <a:ext cx="1440160" cy="911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0861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651679"/>
              </p:ext>
            </p:extLst>
          </p:nvPr>
        </p:nvGraphicFramePr>
        <p:xfrm>
          <a:off x="6399211" y="3076575"/>
          <a:ext cx="1622339" cy="379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" name="Формула" r:id="rId17" imgW="596880" imgH="139680" progId="Equation.3">
                  <p:embed/>
                </p:oleObj>
              </mc:Choice>
              <mc:Fallback>
                <p:oleObj name="Формула" r:id="rId17" imgW="59688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9211" y="3076575"/>
                        <a:ext cx="1622339" cy="3794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0864" name="Rectangle 96"/>
          <p:cNvSpPr>
            <a:spLocks noChangeArrowheads="1"/>
          </p:cNvSpPr>
          <p:nvPr/>
        </p:nvSpPr>
        <p:spPr bwMode="auto">
          <a:xfrm>
            <a:off x="6203327" y="1191761"/>
            <a:ext cx="1806054" cy="566082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00865" name="Rectangle 97"/>
          <p:cNvSpPr>
            <a:spLocks noChangeArrowheads="1"/>
          </p:cNvSpPr>
          <p:nvPr/>
        </p:nvSpPr>
        <p:spPr bwMode="auto">
          <a:xfrm>
            <a:off x="6311352" y="2985546"/>
            <a:ext cx="1717501" cy="576717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00830" name="Group 62"/>
          <p:cNvGrpSpPr>
            <a:grpSpLocks/>
          </p:cNvGrpSpPr>
          <p:nvPr/>
        </p:nvGrpSpPr>
        <p:grpSpPr bwMode="auto">
          <a:xfrm>
            <a:off x="4032973" y="2311962"/>
            <a:ext cx="1440241" cy="522923"/>
            <a:chOff x="2112" y="787"/>
            <a:chExt cx="704" cy="243"/>
          </a:xfrm>
        </p:grpSpPr>
        <p:sp>
          <p:nvSpPr>
            <p:cNvPr id="800821" name="Text Box 53"/>
            <p:cNvSpPr txBox="1">
              <a:spLocks noChangeArrowheads="1"/>
            </p:cNvSpPr>
            <p:nvPr/>
          </p:nvSpPr>
          <p:spPr bwMode="auto">
            <a:xfrm>
              <a:off x="2121" y="787"/>
              <a:ext cx="695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ru-RU" sz="2800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M</a:t>
              </a:r>
              <a:r>
                <a:rPr lang="ru-RU" altLang="ru-RU" sz="2800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(</a:t>
              </a:r>
              <a:r>
                <a:rPr lang="en-US" altLang="ru-RU" sz="2800" i="1" dirty="0" err="1">
                  <a:solidFill>
                    <a:schemeClr val="accent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x;y</a:t>
              </a:r>
              <a:r>
                <a:rPr lang="en-US" altLang="ru-RU" sz="2800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)</a:t>
              </a:r>
              <a:endParaRPr lang="ru-RU" altLang="ru-RU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800822" name="Oval 54"/>
            <p:cNvSpPr>
              <a:spLocks noChangeArrowheads="1"/>
            </p:cNvSpPr>
            <p:nvPr/>
          </p:nvSpPr>
          <p:spPr bwMode="auto">
            <a:xfrm rot="3834243">
              <a:off x="2111" y="913"/>
              <a:ext cx="61" cy="6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cxnSp>
        <p:nvCxnSpPr>
          <p:cNvPr id="3" name="Прямая соединительная линия 2"/>
          <p:cNvCxnSpPr/>
          <p:nvPr/>
        </p:nvCxnSpPr>
        <p:spPr>
          <a:xfrm>
            <a:off x="4098194" y="2620670"/>
            <a:ext cx="28871" cy="13436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857935"/>
              </p:ext>
            </p:extLst>
          </p:nvPr>
        </p:nvGraphicFramePr>
        <p:xfrm>
          <a:off x="5062537" y="4581128"/>
          <a:ext cx="158432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" name="Формула" r:id="rId19" imgW="774360" imgH="393480" progId="Equation.3">
                  <p:embed/>
                </p:oleObj>
              </mc:Choice>
              <mc:Fallback>
                <p:oleObj name="Формула" r:id="rId19" imgW="774360" imgH="39348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2537" y="4581128"/>
                        <a:ext cx="1584325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97"/>
          <p:cNvSpPr>
            <a:spLocks noChangeArrowheads="1"/>
          </p:cNvSpPr>
          <p:nvPr/>
        </p:nvSpPr>
        <p:spPr bwMode="auto">
          <a:xfrm>
            <a:off x="4923417" y="4581128"/>
            <a:ext cx="1700641" cy="770209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651671"/>
              </p:ext>
            </p:extLst>
          </p:nvPr>
        </p:nvGraphicFramePr>
        <p:xfrm>
          <a:off x="7173213" y="4581128"/>
          <a:ext cx="16351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4" name="Формула" r:id="rId21" imgW="850531" imgH="393529" progId="Equation.3">
                  <p:embed/>
                </p:oleObj>
              </mc:Choice>
              <mc:Fallback>
                <p:oleObj name="Формула" r:id="rId21" imgW="850531" imgH="393529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3213" y="4581128"/>
                        <a:ext cx="163512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97"/>
          <p:cNvSpPr>
            <a:spLocks noChangeArrowheads="1"/>
          </p:cNvSpPr>
          <p:nvPr/>
        </p:nvSpPr>
        <p:spPr bwMode="auto">
          <a:xfrm>
            <a:off x="7184099" y="4581128"/>
            <a:ext cx="1700641" cy="770209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66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80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550000">
                                      <p:cBhvr>
                                        <p:cTn id="10" dur="2000" fill="hold"/>
                                        <p:tgtEl>
                                          <p:spTgt spid="8008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00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00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00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00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00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800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00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00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00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00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00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00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00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00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00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00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800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0862" grpId="0" animBg="1"/>
      <p:bldP spid="800832" grpId="0"/>
      <p:bldP spid="800848" grpId="0"/>
      <p:bldP spid="800864" grpId="0" animBg="1"/>
      <p:bldP spid="800865" grpId="0" animBg="1"/>
      <p:bldP spid="49" grpId="0" animBg="1"/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 flipV="1">
            <a:off x="1979712" y="1347529"/>
            <a:ext cx="0" cy="24482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39552" y="249153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3200" b="1" dirty="0" smtClean="0">
                <a:effectLst/>
              </a:rPr>
              <a:t>ЗНАКИ тригонометрических функций</a:t>
            </a:r>
            <a:endParaRPr lang="ru-RU" altLang="ru-RU" sz="3200" b="1" dirty="0">
              <a:effectLst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6948264" y="1347529"/>
            <a:ext cx="0" cy="24482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4427984" y="3941440"/>
            <a:ext cx="0" cy="24482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683568" y="2571665"/>
            <a:ext cx="25922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652120" y="2574301"/>
            <a:ext cx="25922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059832" y="5165576"/>
            <a:ext cx="25922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Блок-схема: узел 11"/>
          <p:cNvSpPr/>
          <p:nvPr/>
        </p:nvSpPr>
        <p:spPr>
          <a:xfrm>
            <a:off x="1223628" y="1854221"/>
            <a:ext cx="1512168" cy="1440160"/>
          </a:xfrm>
          <a:prstGeom prst="flowChartConnector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6192180" y="1846985"/>
            <a:ext cx="1512168" cy="1440160"/>
          </a:xfrm>
          <a:prstGeom prst="flowChartConnector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3671900" y="4445496"/>
            <a:ext cx="1512168" cy="1440160"/>
          </a:xfrm>
          <a:prstGeom prst="flowChartConnector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869285"/>
              </p:ext>
            </p:extLst>
          </p:nvPr>
        </p:nvGraphicFramePr>
        <p:xfrm>
          <a:off x="6588224" y="990342"/>
          <a:ext cx="9429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Формула" r:id="rId3" imgW="368280" imgH="139680" progId="Equation.3">
                  <p:embed/>
                </p:oleObj>
              </mc:Choice>
              <mc:Fallback>
                <p:oleObj name="Формула" r:id="rId3" imgW="368280" imgH="139680" progId="Equation.3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990342"/>
                        <a:ext cx="942975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72662"/>
              </p:ext>
            </p:extLst>
          </p:nvPr>
        </p:nvGraphicFramePr>
        <p:xfrm>
          <a:off x="1525687" y="893504"/>
          <a:ext cx="9080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Формула" r:id="rId5" imgW="355320" imgH="177480" progId="Equation.3">
                  <p:embed/>
                </p:oleObj>
              </mc:Choice>
              <mc:Fallback>
                <p:oleObj name="Формула" r:id="rId5" imgW="355320" imgH="177480" progId="Equation.3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687" y="893504"/>
                        <a:ext cx="90805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466924"/>
              </p:ext>
            </p:extLst>
          </p:nvPr>
        </p:nvGraphicFramePr>
        <p:xfrm>
          <a:off x="3671900" y="3450903"/>
          <a:ext cx="171450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Формула" r:id="rId7" imgW="622080" imgH="177480" progId="Equation.3">
                  <p:embed/>
                </p:oleObj>
              </mc:Choice>
              <mc:Fallback>
                <p:oleObj name="Формула" r:id="rId7" imgW="622080" imgH="177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900" y="3450903"/>
                        <a:ext cx="1714500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109664" y="1927970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+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76805" y="1927970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+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020272" y="1920734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+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63988" y="4531329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+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20272" y="2574301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+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95936" y="5177660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+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74031" y="2491273"/>
            <a:ext cx="35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-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09664" y="2502293"/>
            <a:ext cx="49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-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44208" y="1911047"/>
            <a:ext cx="35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-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98568" y="2574368"/>
            <a:ext cx="35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-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95936" y="4540659"/>
            <a:ext cx="35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-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37145" y="5165576"/>
            <a:ext cx="35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-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38" name="Picture 2" descr="http://stav-school27.narod.ru/ychitelya/inostran/images/pic1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8418" y="4149080"/>
            <a:ext cx="1806756" cy="25031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0925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7" grpId="0"/>
      <p:bldP spid="33" grpId="0"/>
      <p:bldP spid="34" grpId="0"/>
      <p:bldP spid="35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239000" cy="571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3">
                    <a:lumMod val="75000"/>
                  </a:schemeClr>
                </a:solidFill>
              </a:rPr>
              <a:t>   Решите уравнение</a:t>
            </a:r>
            <a:endParaRPr lang="ru-RU" sz="28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Формула" r:id="rId5" imgW="114120" imgH="215640" progId="Equation.3">
                  <p:embed/>
                </p:oleObj>
              </mc:Choice>
              <mc:Fallback>
                <p:oleObj name="Формула" r:id="rId5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Формула" r:id="rId6" imgW="114120" imgH="215640" progId="Equation.3">
                  <p:embed/>
                </p:oleObj>
              </mc:Choice>
              <mc:Fallback>
                <p:oleObj name="Формула" r:id="rId6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004147"/>
              </p:ext>
            </p:extLst>
          </p:nvPr>
        </p:nvGraphicFramePr>
        <p:xfrm>
          <a:off x="558800" y="2349500"/>
          <a:ext cx="2063750" cy="13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Формула" r:id="rId7" imgW="1282680" imgH="838080" progId="Equation.3">
                  <p:embed/>
                </p:oleObj>
              </mc:Choice>
              <mc:Fallback>
                <p:oleObj name="Формула" r:id="rId7" imgW="128268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349500"/>
                        <a:ext cx="2063750" cy="134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627364"/>
              </p:ext>
            </p:extLst>
          </p:nvPr>
        </p:nvGraphicFramePr>
        <p:xfrm>
          <a:off x="5461000" y="1268413"/>
          <a:ext cx="137795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name="Формула" r:id="rId9" imgW="685800" imgH="431640" progId="Equation.3">
                  <p:embed/>
                </p:oleObj>
              </mc:Choice>
              <mc:Fallback>
                <p:oleObj name="Формула" r:id="rId9" imgW="685800" imgH="431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1268413"/>
                        <a:ext cx="137795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296036"/>
              </p:ext>
            </p:extLst>
          </p:nvPr>
        </p:nvGraphicFramePr>
        <p:xfrm>
          <a:off x="5459413" y="2708275"/>
          <a:ext cx="2379662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Формула" r:id="rId11" imgW="1218960" imgH="393480" progId="Equation.3">
                  <p:embed/>
                </p:oleObj>
              </mc:Choice>
              <mc:Fallback>
                <p:oleObj name="Формула" r:id="rId11" imgW="121896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2708275"/>
                        <a:ext cx="2379662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647437"/>
              </p:ext>
            </p:extLst>
          </p:nvPr>
        </p:nvGraphicFramePr>
        <p:xfrm>
          <a:off x="5483225" y="4075113"/>
          <a:ext cx="155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Формула" r:id="rId13" imgW="622080" imgH="177480" progId="Equation.3">
                  <p:embed/>
                </p:oleObj>
              </mc:Choice>
              <mc:Fallback>
                <p:oleObj name="Формула" r:id="rId13" imgW="622080" imgH="177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3225" y="4075113"/>
                        <a:ext cx="155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928113"/>
              </p:ext>
            </p:extLst>
          </p:nvPr>
        </p:nvGraphicFramePr>
        <p:xfrm>
          <a:off x="683568" y="5013176"/>
          <a:ext cx="21431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Формула" r:id="rId15" imgW="927100" imgH="228600" progId="Equation.3">
                  <p:embed/>
                </p:oleObj>
              </mc:Choice>
              <mc:Fallback>
                <p:oleObj name="Формула" r:id="rId15" imgW="9271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013176"/>
                        <a:ext cx="21431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161060"/>
              </p:ext>
            </p:extLst>
          </p:nvPr>
        </p:nvGraphicFramePr>
        <p:xfrm>
          <a:off x="1216025" y="4076700"/>
          <a:ext cx="14128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Формула" r:id="rId17" imgW="609480" imgH="203040" progId="Equation.3">
                  <p:embed/>
                </p:oleObj>
              </mc:Choice>
              <mc:Fallback>
                <p:oleObj name="Формула" r:id="rId17" imgW="60948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4076700"/>
                        <a:ext cx="141287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39247" y="148478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а)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4644008" y="148478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б)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586643" y="4035085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в)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4788024" y="401365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г)</a:t>
            </a:r>
            <a:endParaRPr lang="ru-RU" sz="2800" dirty="0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8315477"/>
              </p:ext>
            </p:extLst>
          </p:nvPr>
        </p:nvGraphicFramePr>
        <p:xfrm>
          <a:off x="5040052" y="5013176"/>
          <a:ext cx="21431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4" name="Формула" r:id="rId19" imgW="927100" imgH="228600" progId="Equation.3">
                  <p:embed/>
                </p:oleObj>
              </mc:Choice>
              <mc:Fallback>
                <p:oleObj name="Формула" r:id="rId19" imgW="927100" imgH="228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52" y="5013176"/>
                        <a:ext cx="21431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61622" y="83522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</a:rPr>
              <a:t>№ 1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pic>
        <p:nvPicPr>
          <p:cNvPr id="26" name="Picture 2" descr="http://stav-school27.narod.ru/ychitelya/inostran/images/pic1.jpg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7219326" y="4170497"/>
            <a:ext cx="1924674" cy="2666476"/>
          </a:xfrm>
          <a:prstGeom prst="rect">
            <a:avLst/>
          </a:prstGeom>
          <a:noFill/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326368"/>
              </p:ext>
            </p:extLst>
          </p:nvPr>
        </p:nvGraphicFramePr>
        <p:xfrm>
          <a:off x="1236663" y="1358900"/>
          <a:ext cx="13144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name="Формула" r:id="rId21" imgW="647640" imgH="393480" progId="Equation.3">
                  <p:embed/>
                </p:oleObj>
              </mc:Choice>
              <mc:Fallback>
                <p:oleObj name="Формула" r:id="rId21" imgW="647640" imgH="393480" progId="Equation.3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63" y="1358900"/>
                        <a:ext cx="131445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074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239000" cy="571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3">
                    <a:lumMod val="75000"/>
                  </a:schemeClr>
                </a:solidFill>
              </a:rPr>
              <a:t>   Допишите  равенство </a:t>
            </a:r>
            <a:endParaRPr lang="ru-RU" sz="28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124744"/>
            <a:ext cx="69847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</a:t>
            </a:r>
          </a:p>
          <a:p>
            <a:endParaRPr lang="ru-RU" dirty="0"/>
          </a:p>
          <a:p>
            <a:r>
              <a:rPr lang="ru-RU" dirty="0" smtClean="0"/>
              <a:t>2.</a:t>
            </a:r>
          </a:p>
          <a:p>
            <a:endParaRPr lang="ru-RU" dirty="0"/>
          </a:p>
          <a:p>
            <a:r>
              <a:rPr lang="ru-RU" dirty="0" smtClean="0"/>
              <a:t>3. </a:t>
            </a:r>
          </a:p>
          <a:p>
            <a:endParaRPr lang="ru-RU" dirty="0"/>
          </a:p>
          <a:p>
            <a:r>
              <a:rPr lang="ru-RU" dirty="0" smtClean="0"/>
              <a:t>4.  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820563"/>
              </p:ext>
            </p:extLst>
          </p:nvPr>
        </p:nvGraphicFramePr>
        <p:xfrm>
          <a:off x="2047875" y="1571625"/>
          <a:ext cx="1484313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Формула" r:id="rId3" imgW="545760" imgH="203040" progId="Equation.3">
                  <p:embed/>
                </p:oleObj>
              </mc:Choice>
              <mc:Fallback>
                <p:oleObj name="Формула" r:id="rId3" imgW="545760" imgH="203040" progId="Equation.3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5" y="1571625"/>
                        <a:ext cx="1484313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502388"/>
              </p:ext>
            </p:extLst>
          </p:nvPr>
        </p:nvGraphicFramePr>
        <p:xfrm>
          <a:off x="2135188" y="1019175"/>
          <a:ext cx="13700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Формула" r:id="rId5" imgW="520560" imgH="203040" progId="Equation.3">
                  <p:embed/>
                </p:oleObj>
              </mc:Choice>
              <mc:Fallback>
                <p:oleObj name="Формула" r:id="rId5" imgW="520560" imgH="203040" progId="Equation.3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1019175"/>
                        <a:ext cx="13700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5952279"/>
              </p:ext>
            </p:extLst>
          </p:nvPr>
        </p:nvGraphicFramePr>
        <p:xfrm>
          <a:off x="2051720" y="2140406"/>
          <a:ext cx="1327257" cy="573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Формула" r:id="rId7" imgW="469800" imgH="203040" progId="Equation.3">
                  <p:embed/>
                </p:oleObj>
              </mc:Choice>
              <mc:Fallback>
                <p:oleObj name="Формула" r:id="rId7" imgW="469800" imgH="20304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140406"/>
                        <a:ext cx="1327257" cy="5738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898199"/>
              </p:ext>
            </p:extLst>
          </p:nvPr>
        </p:nvGraphicFramePr>
        <p:xfrm>
          <a:off x="2051720" y="2708920"/>
          <a:ext cx="1483243" cy="549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Формула" r:id="rId9" imgW="545760" imgH="203040" progId="Equation.3">
                  <p:embed/>
                </p:oleObj>
              </mc:Choice>
              <mc:Fallback>
                <p:oleObj name="Формула" r:id="rId9" imgW="545760" imgH="20304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708920"/>
                        <a:ext cx="1483243" cy="5497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442636"/>
              </p:ext>
            </p:extLst>
          </p:nvPr>
        </p:nvGraphicFramePr>
        <p:xfrm>
          <a:off x="3491880" y="2780928"/>
          <a:ext cx="1584175" cy="515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Формула" r:id="rId11" imgW="545760" imgH="177480" progId="Equation.3">
                  <p:embed/>
                </p:oleObj>
              </mc:Choice>
              <mc:Fallback>
                <p:oleObj name="Формула" r:id="rId11" imgW="545760" imgH="17748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780928"/>
                        <a:ext cx="1584175" cy="5152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994377"/>
              </p:ext>
            </p:extLst>
          </p:nvPr>
        </p:nvGraphicFramePr>
        <p:xfrm>
          <a:off x="3419872" y="2204864"/>
          <a:ext cx="13985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Формула" r:id="rId13" imgW="482400" imgH="177480" progId="Equation.3">
                  <p:embed/>
                </p:oleObj>
              </mc:Choice>
              <mc:Fallback>
                <p:oleObj name="Формула" r:id="rId13" imgW="482400" imgH="17748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204864"/>
                        <a:ext cx="1398588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144160"/>
              </p:ext>
            </p:extLst>
          </p:nvPr>
        </p:nvGraphicFramePr>
        <p:xfrm>
          <a:off x="3563888" y="1700808"/>
          <a:ext cx="134620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Формула" r:id="rId15" imgW="495000" imgH="139680" progId="Equation.3">
                  <p:embed/>
                </p:oleObj>
              </mc:Choice>
              <mc:Fallback>
                <p:oleObj name="Формула" r:id="rId15" imgW="495000" imgH="13968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700808"/>
                        <a:ext cx="1346200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662808"/>
              </p:ext>
            </p:extLst>
          </p:nvPr>
        </p:nvGraphicFramePr>
        <p:xfrm>
          <a:off x="3563888" y="1052736"/>
          <a:ext cx="150336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Формула" r:id="rId17" imgW="571320" imgH="177480" progId="Equation.3">
                  <p:embed/>
                </p:oleObj>
              </mc:Choice>
              <mc:Fallback>
                <p:oleObj name="Формула" r:id="rId17" imgW="571320" imgH="17748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052736"/>
                        <a:ext cx="1503362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532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8444" y="116632"/>
            <a:ext cx="7239000" cy="92229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3">
                    <a:lumMod val="75000"/>
                  </a:schemeClr>
                </a:solidFill>
              </a:rPr>
              <a:t>        Вычислите, используя таблицу значений</a:t>
            </a:r>
            <a:endParaRPr lang="ru-RU" sz="28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4294967295"/>
          </p:nvPr>
        </p:nvSpPr>
        <p:spPr>
          <a:xfrm>
            <a:off x="539552" y="1916832"/>
            <a:ext cx="7239000" cy="4846320"/>
          </a:xfrm>
          <a:prstGeom prst="rect">
            <a:avLst/>
          </a:prstGeom>
        </p:spPr>
        <p:txBody>
          <a:bodyPr/>
          <a:lstStyle/>
          <a:p>
            <a:pPr marL="45720" indent="0">
              <a:buNone/>
            </a:pPr>
            <a:r>
              <a:rPr lang="ru-RU" sz="2800" dirty="0" smtClean="0"/>
              <a:t>  а)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pPr marL="45720" indent="0">
              <a:buNone/>
            </a:pPr>
            <a:r>
              <a:rPr lang="ru-RU" sz="2800" dirty="0" smtClean="0"/>
              <a:t>   б)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endParaRPr lang="en-US" sz="2800" dirty="0" smtClean="0"/>
          </a:p>
          <a:p>
            <a:pPr marL="45720" indent="0">
              <a:buNone/>
            </a:pPr>
            <a:r>
              <a:rPr lang="ru-RU" sz="2800" dirty="0" smtClean="0"/>
              <a:t>   в)</a:t>
            </a:r>
            <a:endParaRPr lang="ru-RU" sz="2800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399765"/>
              </p:ext>
            </p:extLst>
          </p:nvPr>
        </p:nvGraphicFramePr>
        <p:xfrm>
          <a:off x="1403648" y="1484784"/>
          <a:ext cx="3057940" cy="1872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Формула" r:id="rId5" imgW="1244520" imgH="761760" progId="Equation.3">
                  <p:embed/>
                </p:oleObj>
              </mc:Choice>
              <mc:Fallback>
                <p:oleObj name="Формула" r:id="rId5" imgW="1244520" imgH="761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484784"/>
                        <a:ext cx="3057940" cy="18722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708293"/>
              </p:ext>
            </p:extLst>
          </p:nvPr>
        </p:nvGraphicFramePr>
        <p:xfrm>
          <a:off x="4427984" y="1772816"/>
          <a:ext cx="1008536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Формула" r:id="rId7" imgW="380880" imgH="431640" progId="Equation.3">
                  <p:embed/>
                </p:oleObj>
              </mc:Choice>
              <mc:Fallback>
                <p:oleObj name="Формула" r:id="rId7" imgW="3808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1772816"/>
                        <a:ext cx="1008536" cy="11430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057066"/>
              </p:ext>
            </p:extLst>
          </p:nvPr>
        </p:nvGraphicFramePr>
        <p:xfrm>
          <a:off x="1475656" y="3861048"/>
          <a:ext cx="3507222" cy="929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Формула" r:id="rId9" imgW="1485720" imgH="393480" progId="Equation.3">
                  <p:embed/>
                </p:oleObj>
              </mc:Choice>
              <mc:Fallback>
                <p:oleObj name="Формула" r:id="rId9" imgW="1485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861048"/>
                        <a:ext cx="3507222" cy="9292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67607"/>
              </p:ext>
            </p:extLst>
          </p:nvPr>
        </p:nvGraphicFramePr>
        <p:xfrm>
          <a:off x="1403648" y="5445224"/>
          <a:ext cx="449933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Формула" r:id="rId11" imgW="1892160" imgH="393480" progId="Equation.3">
                  <p:embed/>
                </p:oleObj>
              </mc:Choice>
              <mc:Fallback>
                <p:oleObj name="Формула" r:id="rId11" imgW="1892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445224"/>
                        <a:ext cx="4499337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92913"/>
              </p:ext>
            </p:extLst>
          </p:nvPr>
        </p:nvGraphicFramePr>
        <p:xfrm>
          <a:off x="4932040" y="4077072"/>
          <a:ext cx="651491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Формула" r:id="rId13" imgW="241200" imgH="177480" progId="Equation.3">
                  <p:embed/>
                </p:oleObj>
              </mc:Choice>
              <mc:Fallback>
                <p:oleObj name="Формула" r:id="rId13" imgW="2412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4077072"/>
                        <a:ext cx="651491" cy="5000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467971"/>
              </p:ext>
            </p:extLst>
          </p:nvPr>
        </p:nvGraphicFramePr>
        <p:xfrm>
          <a:off x="6012160" y="5805264"/>
          <a:ext cx="736982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Формула" r:id="rId15" imgW="215640" imgH="164880" progId="Equation.3">
                  <p:embed/>
                </p:oleObj>
              </mc:Choice>
              <mc:Fallback>
                <p:oleObj name="Формула" r:id="rId15" imgW="21564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5805264"/>
                        <a:ext cx="736982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67944" y="980728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№ 2</a:t>
            </a:r>
            <a:endParaRPr lang="ru-RU" sz="2800" b="1" dirty="0"/>
          </a:p>
        </p:txBody>
      </p:sp>
      <p:pic>
        <p:nvPicPr>
          <p:cNvPr id="12" name="Picture 2" descr="http://stav-school27.narod.ru/ychitelya/inostran/images/pic1.jp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044608" y="51039"/>
            <a:ext cx="2097432" cy="29058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598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://stav-school27.narod.ru/ychitelya/inostran/images/pic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166" y="0"/>
            <a:ext cx="1665514" cy="230743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239000" cy="11430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Основные тригонометрические формулы</a:t>
            </a:r>
            <a:endParaRPr lang="ru-RU" sz="2800" i="1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1340768"/>
            <a:ext cx="7239000" cy="5027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endParaRPr lang="ru-RU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8880478"/>
              </p:ext>
            </p:extLst>
          </p:nvPr>
        </p:nvGraphicFramePr>
        <p:xfrm>
          <a:off x="3275856" y="1772816"/>
          <a:ext cx="2653624" cy="492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" name="Формула" r:id="rId5" imgW="1143000" imgH="203040" progId="Equation.3">
                  <p:embed/>
                </p:oleObj>
              </mc:Choice>
              <mc:Fallback>
                <p:oleObj name="Формула" r:id="rId5" imgW="11430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1772816"/>
                        <a:ext cx="2653624" cy="4926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156906"/>
              </p:ext>
            </p:extLst>
          </p:nvPr>
        </p:nvGraphicFramePr>
        <p:xfrm>
          <a:off x="3419872" y="4437112"/>
          <a:ext cx="2345484" cy="560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" name="Формула" r:id="rId7" imgW="850680" imgH="203040" progId="Equation.3">
                  <p:embed/>
                </p:oleObj>
              </mc:Choice>
              <mc:Fallback>
                <p:oleObj name="Формула" r:id="rId7" imgW="850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437112"/>
                        <a:ext cx="2345484" cy="560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349951"/>
              </p:ext>
            </p:extLst>
          </p:nvPr>
        </p:nvGraphicFramePr>
        <p:xfrm>
          <a:off x="5652120" y="3356992"/>
          <a:ext cx="2240786" cy="78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Формула" r:id="rId9" imgW="1130040" imgH="393480" progId="Equation.3">
                  <p:embed/>
                </p:oleObj>
              </mc:Choice>
              <mc:Fallback>
                <p:oleObj name="Формула" r:id="rId9" imgW="1130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356992"/>
                        <a:ext cx="2240786" cy="78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076377"/>
              </p:ext>
            </p:extLst>
          </p:nvPr>
        </p:nvGraphicFramePr>
        <p:xfrm>
          <a:off x="1115616" y="3356992"/>
          <a:ext cx="2300410" cy="788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" name="Формула" r:id="rId11" imgW="1091880" imgH="393480" progId="Equation.3">
                  <p:embed/>
                </p:oleObj>
              </mc:Choice>
              <mc:Fallback>
                <p:oleObj name="Формула" r:id="rId11" imgW="1091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356992"/>
                        <a:ext cx="2300410" cy="7880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" name="Формула" r:id="rId13" imgW="114120" imgH="215640" progId="Equation.3">
                  <p:embed/>
                </p:oleObj>
              </mc:Choice>
              <mc:Fallback>
                <p:oleObj name="Формула" r:id="rId1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167598"/>
              </p:ext>
            </p:extLst>
          </p:nvPr>
        </p:nvGraphicFramePr>
        <p:xfrm>
          <a:off x="971600" y="2420888"/>
          <a:ext cx="2777532" cy="492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" name="Формула" r:id="rId15" imgW="1143000" imgH="203040" progId="Equation.3">
                  <p:embed/>
                </p:oleObj>
              </mc:Choice>
              <mc:Fallback>
                <p:oleObj name="Формула" r:id="rId15" imgW="11430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420888"/>
                        <a:ext cx="2777532" cy="492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054229"/>
              </p:ext>
            </p:extLst>
          </p:nvPr>
        </p:nvGraphicFramePr>
        <p:xfrm>
          <a:off x="5436096" y="2420888"/>
          <a:ext cx="2777532" cy="480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" name="Формула" r:id="rId17" imgW="1117440" imgH="203040" progId="Equation.3">
                  <p:embed/>
                </p:oleObj>
              </mc:Choice>
              <mc:Fallback>
                <p:oleObj name="Формула" r:id="rId17" imgW="11174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420888"/>
                        <a:ext cx="2777532" cy="4809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691039"/>
              </p:ext>
            </p:extLst>
          </p:nvPr>
        </p:nvGraphicFramePr>
        <p:xfrm>
          <a:off x="1763688" y="5157192"/>
          <a:ext cx="1697412" cy="949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" name="Формула" r:id="rId19" imgW="749160" imgH="419040" progId="Equation.3">
                  <p:embed/>
                </p:oleObj>
              </mc:Choice>
              <mc:Fallback>
                <p:oleObj name="Формула" r:id="rId19" imgW="7491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157192"/>
                        <a:ext cx="1697412" cy="9493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089648"/>
              </p:ext>
            </p:extLst>
          </p:nvPr>
        </p:nvGraphicFramePr>
        <p:xfrm>
          <a:off x="5868144" y="5229200"/>
          <a:ext cx="154490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" name="Формула" r:id="rId21" imgW="749160" imgH="419040" progId="Equation.3">
                  <p:embed/>
                </p:oleObj>
              </mc:Choice>
              <mc:Fallback>
                <p:oleObj name="Формула" r:id="rId21" imgW="7491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5229200"/>
                        <a:ext cx="1544900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0784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7715304" cy="857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i="1" dirty="0" smtClean="0">
                <a:solidFill>
                  <a:schemeClr val="accent3">
                    <a:lumMod val="75000"/>
                  </a:schemeClr>
                </a:solidFill>
              </a:rPr>
              <a:t>       Упростите выражения</a:t>
            </a:r>
            <a:endParaRPr lang="ru-RU" sz="2800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4294967295"/>
          </p:nvPr>
        </p:nvSpPr>
        <p:spPr>
          <a:xfrm>
            <a:off x="827584" y="1688124"/>
            <a:ext cx="7696200" cy="368509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/>
              <a:t> </a:t>
            </a:r>
            <a:r>
              <a:rPr lang="ru-RU" sz="3200" dirty="0" smtClean="0"/>
              <a:t>а)</a:t>
            </a:r>
          </a:p>
          <a:p>
            <a:endParaRPr lang="ru-RU" sz="3200" dirty="0" smtClean="0"/>
          </a:p>
          <a:p>
            <a:pPr marL="45720" indent="0">
              <a:buNone/>
            </a:pPr>
            <a:r>
              <a:rPr lang="ru-RU" sz="3200" dirty="0"/>
              <a:t> </a:t>
            </a:r>
            <a:r>
              <a:rPr lang="ru-RU" sz="3200" dirty="0" smtClean="0"/>
              <a:t>б)</a:t>
            </a:r>
          </a:p>
          <a:p>
            <a:endParaRPr lang="ru-RU" sz="3200" dirty="0" smtClean="0"/>
          </a:p>
          <a:p>
            <a:pPr marL="45720" indent="0">
              <a:buNone/>
            </a:pPr>
            <a:r>
              <a:rPr lang="ru-RU" sz="3200" dirty="0" smtClean="0"/>
              <a:t> в)</a:t>
            </a:r>
          </a:p>
          <a:p>
            <a:endParaRPr lang="ru-RU" sz="3200" dirty="0" smtClean="0"/>
          </a:p>
          <a:p>
            <a:endParaRPr lang="ru-RU" dirty="0" smtClean="0"/>
          </a:p>
          <a:p>
            <a:pPr marL="45720" indent="0">
              <a:buNone/>
            </a:pPr>
            <a:endParaRPr lang="ru-RU" dirty="0" smtClean="0"/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333641"/>
              </p:ext>
            </p:extLst>
          </p:nvPr>
        </p:nvGraphicFramePr>
        <p:xfrm>
          <a:off x="1619672" y="1556792"/>
          <a:ext cx="1224136" cy="89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Формула" r:id="rId3" imgW="571320" imgH="419040" progId="Equation.3">
                  <p:embed/>
                </p:oleObj>
              </mc:Choice>
              <mc:Fallback>
                <p:oleObj name="Формула" r:id="rId3" imgW="5713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556792"/>
                        <a:ext cx="1224136" cy="89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251221"/>
              </p:ext>
            </p:extLst>
          </p:nvPr>
        </p:nvGraphicFramePr>
        <p:xfrm>
          <a:off x="2987824" y="1772816"/>
          <a:ext cx="1897752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Формула" r:id="rId5" imgW="774360" imgH="177480" progId="Equation.3">
                  <p:embed/>
                </p:oleObj>
              </mc:Choice>
              <mc:Fallback>
                <p:oleObj name="Формула" r:id="rId5" imgW="7743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772816"/>
                        <a:ext cx="1897752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272329"/>
              </p:ext>
            </p:extLst>
          </p:nvPr>
        </p:nvGraphicFramePr>
        <p:xfrm>
          <a:off x="1619672" y="2852936"/>
          <a:ext cx="1248138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Формула" r:id="rId7" imgW="558720" imgH="419040" progId="Equation.3">
                  <p:embed/>
                </p:oleObj>
              </mc:Choice>
              <mc:Fallback>
                <p:oleObj name="Формула" r:id="rId7" imgW="558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852936"/>
                        <a:ext cx="1248138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334781"/>
              </p:ext>
            </p:extLst>
          </p:nvPr>
        </p:nvGraphicFramePr>
        <p:xfrm>
          <a:off x="2987824" y="3068960"/>
          <a:ext cx="201622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Формула" r:id="rId9" imgW="647640" imgH="177480" progId="Equation.3">
                  <p:embed/>
                </p:oleObj>
              </mc:Choice>
              <mc:Fallback>
                <p:oleObj name="Формула" r:id="rId9" imgW="647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068960"/>
                        <a:ext cx="2016224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004819"/>
              </p:ext>
            </p:extLst>
          </p:nvPr>
        </p:nvGraphicFramePr>
        <p:xfrm>
          <a:off x="1619672" y="4149080"/>
          <a:ext cx="3816424" cy="592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Формула" r:id="rId11" imgW="1473120" imgH="228600" progId="Equation.3">
                  <p:embed/>
                </p:oleObj>
              </mc:Choice>
              <mc:Fallback>
                <p:oleObj name="Формула" r:id="rId11" imgW="14731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149080"/>
                        <a:ext cx="3816424" cy="5922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320777"/>
              </p:ext>
            </p:extLst>
          </p:nvPr>
        </p:nvGraphicFramePr>
        <p:xfrm>
          <a:off x="5436097" y="4149080"/>
          <a:ext cx="1728192" cy="545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Формула" r:id="rId13" imgW="647640" imgH="203040" progId="Equation.3">
                  <p:embed/>
                </p:oleObj>
              </mc:Choice>
              <mc:Fallback>
                <p:oleObj name="Формула" r:id="rId13" imgW="6476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7" y="4149080"/>
                        <a:ext cx="1728192" cy="5457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139952" y="83671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№ 3</a:t>
            </a:r>
            <a:endParaRPr lang="ru-RU" sz="3200" b="1" dirty="0"/>
          </a:p>
        </p:txBody>
      </p:sp>
      <p:pic>
        <p:nvPicPr>
          <p:cNvPr id="15" name="Picture 2" descr="http://stav-school27.narod.ru/ychitelya/inostran/images/pic1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046568" y="18323"/>
            <a:ext cx="2097432" cy="29058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9802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431</TotalTime>
  <Words>222</Words>
  <Application>Microsoft Office PowerPoint</Application>
  <PresentationFormat>Экран (4:3)</PresentationFormat>
  <Paragraphs>77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Воздушный поток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   Решите уравнение</vt:lpstr>
      <vt:lpstr>   Допишите  равенство </vt:lpstr>
      <vt:lpstr>        Вычислите, используя таблицу значений</vt:lpstr>
      <vt:lpstr>Основные тригонометрические формулы</vt:lpstr>
      <vt:lpstr>       Упростите выражения</vt:lpstr>
      <vt:lpstr>        Найдите </vt:lpstr>
      <vt:lpstr>        Задание на дом </vt:lpstr>
      <vt:lpstr>Спасибо  за урок!</vt:lpstr>
    </vt:vector>
  </TitlesOfParts>
  <Company>kiryandr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тим</dc:creator>
  <cp:lastModifiedBy>RePack by Diakov</cp:lastModifiedBy>
  <cp:revision>30</cp:revision>
  <dcterms:created xsi:type="dcterms:W3CDTF">2015-10-25T16:09:06Z</dcterms:created>
  <dcterms:modified xsi:type="dcterms:W3CDTF">2017-02-21T18:38:48Z</dcterms:modified>
</cp:coreProperties>
</file>