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1" r:id="rId2"/>
    <p:sldId id="269" r:id="rId3"/>
    <p:sldId id="274" r:id="rId4"/>
    <p:sldId id="262" r:id="rId5"/>
    <p:sldId id="276" r:id="rId6"/>
    <p:sldId id="260" r:id="rId7"/>
    <p:sldId id="279" r:id="rId8"/>
    <p:sldId id="265" r:id="rId9"/>
    <p:sldId id="277" r:id="rId10"/>
    <p:sldId id="258" r:id="rId11"/>
    <p:sldId id="259" r:id="rId12"/>
    <p:sldId id="261" r:id="rId13"/>
    <p:sldId id="263" r:id="rId14"/>
    <p:sldId id="264" r:id="rId15"/>
    <p:sldId id="266" r:id="rId16"/>
    <p:sldId id="267" r:id="rId17"/>
    <p:sldId id="270" r:id="rId18"/>
    <p:sldId id="271" r:id="rId19"/>
    <p:sldId id="272" r:id="rId20"/>
    <p:sldId id="268" r:id="rId21"/>
    <p:sldId id="278" r:id="rId22"/>
    <p:sldId id="280" r:id="rId23"/>
    <p:sldId id="282" r:id="rId24"/>
  </p:sldIdLst>
  <p:sldSz cx="9144000" cy="6858000" type="screen4x3"/>
  <p:notesSz cx="6858000" cy="9525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image" Target="../media/image15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12" Type="http://schemas.openxmlformats.org/officeDocument/2006/relationships/image" Target="../media/image14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11" Type="http://schemas.openxmlformats.org/officeDocument/2006/relationships/image" Target="../media/image13.wmf"/><Relationship Id="rId5" Type="http://schemas.openxmlformats.org/officeDocument/2006/relationships/image" Target="../media/image7.wmf"/><Relationship Id="rId10" Type="http://schemas.openxmlformats.org/officeDocument/2006/relationships/image" Target="../media/image12.wmf"/><Relationship Id="rId4" Type="http://schemas.openxmlformats.org/officeDocument/2006/relationships/image" Target="../media/image6.wmf"/><Relationship Id="rId9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271DA2-8031-4534-B36C-E9223ACD9462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714375"/>
            <a:ext cx="4762500" cy="3571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524375"/>
            <a:ext cx="5486400" cy="4286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047097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047097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AC3599-E162-4B9A-A613-7F69D4D973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943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48D17B-109A-4064-8442-CF7654AFA5FE}" type="slidenum">
              <a:rPr lang="ru-RU"/>
              <a:pPr/>
              <a:t>7</a:t>
            </a:fld>
            <a:endParaRPr lang="ru-RU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Текст математического диктанта можно распечатать и раздать детям.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48D17B-109A-4064-8442-CF7654AFA5FE}" type="slidenum">
              <a:rPr lang="ru-RU"/>
              <a:pPr/>
              <a:t>8</a:t>
            </a:fld>
            <a:endParaRPr lang="ru-RU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Текст математического диктанта можно распечатать и раздать детям.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C14170-F58F-4CD2-83B4-7AE17F20355E}" type="slidenum">
              <a:rPr lang="ru-RU"/>
              <a:pPr/>
              <a:t>15</a:t>
            </a:fld>
            <a:endParaRPr lang="ru-RU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Данное задание можно распечатать и раздать каждому ребенку.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4D3EB-DC6F-4399-BF74-8E094142E35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8F44-5164-4034-903F-872C5B3D9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4D3EB-DC6F-4399-BF74-8E094142E35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8F44-5164-4034-903F-872C5B3D9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4D3EB-DC6F-4399-BF74-8E094142E35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8F44-5164-4034-903F-872C5B3D9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D0C51-6A3D-4873-938F-42FFB26D0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4DF63-1A38-4EB3-AA0D-4565E3C9EB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4D3EB-DC6F-4399-BF74-8E094142E35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8F44-5164-4034-903F-872C5B3D9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4D3EB-DC6F-4399-BF74-8E094142E35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8F44-5164-4034-903F-872C5B3D9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4D3EB-DC6F-4399-BF74-8E094142E35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8F44-5164-4034-903F-872C5B3D9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4D3EB-DC6F-4399-BF74-8E094142E35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8F44-5164-4034-903F-872C5B3D9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4D3EB-DC6F-4399-BF74-8E094142E35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8F44-5164-4034-903F-872C5B3D9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4D3EB-DC6F-4399-BF74-8E094142E35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8F44-5164-4034-903F-872C5B3D9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4D3EB-DC6F-4399-BF74-8E094142E35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8F44-5164-4034-903F-872C5B3D9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4D3EB-DC6F-4399-BF74-8E094142E35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8F44-5164-4034-903F-872C5B3D9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4D3EB-DC6F-4399-BF74-8E094142E358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88F44-5164-4034-903F-872C5B3D9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0.wmf"/><Relationship Id="rId26" Type="http://schemas.openxmlformats.org/officeDocument/2006/relationships/oleObject" Target="../embeddings/oleObject12.bin"/><Relationship Id="rId3" Type="http://schemas.openxmlformats.org/officeDocument/2006/relationships/oleObject" Target="../embeddings/oleObject1.bin"/><Relationship Id="rId21" Type="http://schemas.openxmlformats.org/officeDocument/2006/relationships/image" Target="../media/image16.w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wmf"/><Relationship Id="rId17" Type="http://schemas.openxmlformats.org/officeDocument/2006/relationships/oleObject" Target="../embeddings/oleObject8.bin"/><Relationship Id="rId25" Type="http://schemas.openxmlformats.org/officeDocument/2006/relationships/image" Target="../media/image13.wmf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9.wmf"/><Relationship Id="rId20" Type="http://schemas.openxmlformats.org/officeDocument/2006/relationships/image" Target="../media/image11.wmf"/><Relationship Id="rId29" Type="http://schemas.openxmlformats.org/officeDocument/2006/relationships/image" Target="../media/image15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24" Type="http://schemas.openxmlformats.org/officeDocument/2006/relationships/oleObject" Target="../embeddings/oleObject11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image" Target="../media/image12.wmf"/><Relationship Id="rId28" Type="http://schemas.openxmlformats.org/officeDocument/2006/relationships/oleObject" Target="../embeddings/oleObject13.bin"/><Relationship Id="rId10" Type="http://schemas.openxmlformats.org/officeDocument/2006/relationships/image" Target="../media/image6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wmf"/><Relationship Id="rId22" Type="http://schemas.openxmlformats.org/officeDocument/2006/relationships/oleObject" Target="../embeddings/oleObject10.bin"/><Relationship Id="rId27" Type="http://schemas.openxmlformats.org/officeDocument/2006/relationships/image" Target="../media/image14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429000"/>
            <a:ext cx="7772400" cy="1470025"/>
          </a:xfrm>
        </p:spPr>
        <p:txBody>
          <a:bodyPr>
            <a:noAutofit/>
          </a:bodyPr>
          <a:lstStyle/>
          <a:p>
            <a:pPr algn="r"/>
            <a:r>
              <a:rPr lang="ru-RU" sz="2800" b="1" i="1" dirty="0" smtClean="0">
                <a:latin typeface="Sylfaen" pitchFamily="18" charset="0"/>
                <a:cs typeface="Mongolian Baiti" pitchFamily="66" charset="0"/>
              </a:rPr>
              <a:t>Умение решать задачи – </a:t>
            </a:r>
            <a:r>
              <a:rPr lang="en-US" sz="2800" b="1" i="1" dirty="0" smtClean="0">
                <a:latin typeface="Sylfaen" pitchFamily="18" charset="0"/>
                <a:cs typeface="Mongolian Baiti" pitchFamily="66" charset="0"/>
              </a:rPr>
              <a:t/>
            </a:r>
            <a:br>
              <a:rPr lang="en-US" sz="2800" b="1" i="1" dirty="0" smtClean="0">
                <a:latin typeface="Sylfaen" pitchFamily="18" charset="0"/>
                <a:cs typeface="Mongolian Baiti" pitchFamily="66" charset="0"/>
              </a:rPr>
            </a:br>
            <a:r>
              <a:rPr lang="ru-RU" sz="2800" b="1" i="1" dirty="0" smtClean="0">
                <a:latin typeface="Sylfaen" pitchFamily="18" charset="0"/>
                <a:cs typeface="Mongolian Baiti" pitchFamily="66" charset="0"/>
              </a:rPr>
              <a:t>такое же искусство, </a:t>
            </a:r>
            <a:br>
              <a:rPr lang="ru-RU" sz="2800" b="1" i="1" dirty="0" smtClean="0">
                <a:latin typeface="Sylfaen" pitchFamily="18" charset="0"/>
                <a:cs typeface="Mongolian Baiti" pitchFamily="66" charset="0"/>
              </a:rPr>
            </a:br>
            <a:r>
              <a:rPr lang="ru-RU" sz="2800" b="1" i="1" dirty="0" smtClean="0">
                <a:latin typeface="Sylfaen" pitchFamily="18" charset="0"/>
                <a:cs typeface="Mongolian Baiti" pitchFamily="66" charset="0"/>
              </a:rPr>
              <a:t>как умение плавать</a:t>
            </a:r>
            <a:br>
              <a:rPr lang="ru-RU" sz="2800" b="1" i="1" dirty="0" smtClean="0">
                <a:latin typeface="Sylfaen" pitchFamily="18" charset="0"/>
                <a:cs typeface="Mongolian Baiti" pitchFamily="66" charset="0"/>
              </a:rPr>
            </a:br>
            <a:r>
              <a:rPr lang="ru-RU" sz="2800" b="1" i="1" dirty="0" smtClean="0">
                <a:latin typeface="Sylfaen" pitchFamily="18" charset="0"/>
                <a:cs typeface="Mongolian Baiti" pitchFamily="66" charset="0"/>
              </a:rPr>
              <a:t>или бегать на лыжах.</a:t>
            </a:r>
            <a:br>
              <a:rPr lang="ru-RU" sz="2800" b="1" i="1" dirty="0" smtClean="0">
                <a:latin typeface="Sylfaen" pitchFamily="18" charset="0"/>
                <a:cs typeface="Mongolian Baiti" pitchFamily="66" charset="0"/>
              </a:rPr>
            </a:br>
            <a:r>
              <a:rPr lang="ru-RU" sz="2800" b="1" i="1" dirty="0" smtClean="0">
                <a:latin typeface="Sylfaen" pitchFamily="18" charset="0"/>
                <a:cs typeface="Mongolian Baiti" pitchFamily="66" charset="0"/>
              </a:rPr>
              <a:t>Ему можно научится </a:t>
            </a:r>
            <a:r>
              <a:rPr lang="en-US" sz="2800" b="1" i="1" dirty="0" smtClean="0">
                <a:latin typeface="Sylfaen" pitchFamily="18" charset="0"/>
                <a:cs typeface="Mongolian Baiti" pitchFamily="66" charset="0"/>
              </a:rPr>
              <a:t/>
            </a:r>
            <a:br>
              <a:rPr lang="en-US" sz="2800" b="1" i="1" dirty="0" smtClean="0">
                <a:latin typeface="Sylfaen" pitchFamily="18" charset="0"/>
                <a:cs typeface="Mongolian Baiti" pitchFamily="66" charset="0"/>
              </a:rPr>
            </a:br>
            <a:r>
              <a:rPr lang="ru-RU" sz="2800" b="1" i="1" dirty="0" smtClean="0">
                <a:latin typeface="Sylfaen" pitchFamily="18" charset="0"/>
                <a:cs typeface="Mongolian Baiti" pitchFamily="66" charset="0"/>
              </a:rPr>
              <a:t>только путем упражнения</a:t>
            </a:r>
            <a:r>
              <a:rPr lang="en-US" sz="2800" b="1" i="1" dirty="0" smtClean="0">
                <a:latin typeface="Sylfaen" pitchFamily="18" charset="0"/>
                <a:cs typeface="Mongolian Baiti" pitchFamily="66" charset="0"/>
              </a:rPr>
              <a:t>.</a:t>
            </a:r>
            <a:endParaRPr lang="ru-RU" sz="2800" b="1" i="1" dirty="0">
              <a:latin typeface="Sylfaen" pitchFamily="18" charset="0"/>
              <a:cs typeface="Mongolian Baiti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25144"/>
            <a:ext cx="4496544" cy="1270992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chemeClr val="tx1"/>
                </a:solidFill>
                <a:latin typeface="Sylfaen" pitchFamily="18" charset="0"/>
              </a:rPr>
              <a:t>Д. Пойа </a:t>
            </a:r>
            <a:endParaRPr lang="ru-RU" i="1" dirty="0">
              <a:solidFill>
                <a:schemeClr val="tx1"/>
              </a:solidFill>
              <a:latin typeface="Sylfaen" pitchFamily="18" charset="0"/>
            </a:endParaRPr>
          </a:p>
        </p:txBody>
      </p:sp>
      <p:pic>
        <p:nvPicPr>
          <p:cNvPr id="20482" name="Picture 2" descr="George Pólya ca 19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564904"/>
            <a:ext cx="2016224" cy="21103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836712"/>
            <a:ext cx="7920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/>
              <a:t>Развитие </a:t>
            </a:r>
            <a:r>
              <a:rPr lang="ru-RU" sz="4000" b="1" i="1" dirty="0" smtClean="0"/>
              <a:t>вычислительных навыков у учащихся на уроках математики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539750" y="404813"/>
            <a:ext cx="5111750" cy="719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1</a:t>
            </a:r>
            <a:r>
              <a:rPr lang="en-US" sz="3600" b="1"/>
              <a:t>8</a:t>
            </a:r>
            <a:r>
              <a:rPr lang="ru-RU" sz="3600" b="1"/>
              <a:t>0:</a:t>
            </a:r>
            <a:r>
              <a:rPr lang="en-US" sz="3600" b="1"/>
              <a:t>3</a:t>
            </a:r>
            <a:r>
              <a:rPr lang="ru-RU" sz="3600" b="1"/>
              <a:t> =</a:t>
            </a:r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3924300" y="4508500"/>
            <a:ext cx="165576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</a:t>
            </a:r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684213" y="4508500"/>
            <a:ext cx="1655762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</a:t>
            </a:r>
            <a:r>
              <a:rPr lang="en-US" sz="2400" b="1"/>
              <a:t>0</a:t>
            </a:r>
            <a:endParaRPr lang="ru-RU" sz="2400" b="1"/>
          </a:p>
        </p:txBody>
      </p:sp>
      <p:sp>
        <p:nvSpPr>
          <p:cNvPr id="22550" name="Rectangle 22"/>
          <p:cNvSpPr>
            <a:spLocks noChangeArrowheads="1"/>
          </p:cNvSpPr>
          <p:nvPr/>
        </p:nvSpPr>
        <p:spPr bwMode="auto">
          <a:xfrm>
            <a:off x="611188" y="3141663"/>
            <a:ext cx="1655762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2</a:t>
            </a:r>
            <a:r>
              <a:rPr lang="ru-RU" sz="2400" b="1"/>
              <a:t>0</a:t>
            </a:r>
          </a:p>
        </p:txBody>
      </p:sp>
      <p:sp>
        <p:nvSpPr>
          <p:cNvPr id="22551" name="Rectangle 23"/>
          <p:cNvSpPr>
            <a:spLocks noChangeArrowheads="1"/>
          </p:cNvSpPr>
          <p:nvPr/>
        </p:nvSpPr>
        <p:spPr bwMode="auto">
          <a:xfrm>
            <a:off x="611188" y="1844675"/>
            <a:ext cx="1655762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</a:t>
            </a:r>
            <a:r>
              <a:rPr lang="en-US" sz="2400" b="1"/>
              <a:t>4</a:t>
            </a:r>
            <a:r>
              <a:rPr lang="ru-RU" sz="2400" b="1"/>
              <a:t>0</a:t>
            </a:r>
          </a:p>
        </p:txBody>
      </p:sp>
      <p:sp>
        <p:nvSpPr>
          <p:cNvPr id="22552" name="Rectangle 24"/>
          <p:cNvSpPr>
            <a:spLocks noChangeArrowheads="1"/>
          </p:cNvSpPr>
          <p:nvPr/>
        </p:nvSpPr>
        <p:spPr bwMode="auto">
          <a:xfrm>
            <a:off x="3924300" y="1844675"/>
            <a:ext cx="1655763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48</a:t>
            </a:r>
            <a:r>
              <a:rPr lang="ru-RU" sz="2400" b="1"/>
              <a:t>0</a:t>
            </a:r>
          </a:p>
        </p:txBody>
      </p:sp>
      <p:sp>
        <p:nvSpPr>
          <p:cNvPr id="22553" name="Rectangle 25"/>
          <p:cNvSpPr>
            <a:spLocks noChangeArrowheads="1"/>
          </p:cNvSpPr>
          <p:nvPr/>
        </p:nvSpPr>
        <p:spPr bwMode="auto">
          <a:xfrm>
            <a:off x="3924300" y="3141663"/>
            <a:ext cx="1655763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1000</a:t>
            </a:r>
          </a:p>
        </p:txBody>
      </p:sp>
      <p:sp>
        <p:nvSpPr>
          <p:cNvPr id="22555" name="Rectangle 27"/>
          <p:cNvSpPr>
            <a:spLocks noChangeArrowheads="1"/>
          </p:cNvSpPr>
          <p:nvPr/>
        </p:nvSpPr>
        <p:spPr bwMode="auto">
          <a:xfrm>
            <a:off x="1763713" y="5949950"/>
            <a:ext cx="2700337" cy="6762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 b="1"/>
              <a:t>20</a:t>
            </a:r>
            <a:endParaRPr lang="ru-RU" sz="4400" b="1"/>
          </a:p>
        </p:txBody>
      </p:sp>
      <p:sp>
        <p:nvSpPr>
          <p:cNvPr id="22556" name="AutoShape 28"/>
          <p:cNvSpPr>
            <a:spLocks noChangeArrowheads="1"/>
          </p:cNvSpPr>
          <p:nvPr/>
        </p:nvSpPr>
        <p:spPr bwMode="auto">
          <a:xfrm rot="10800000">
            <a:off x="1403350" y="836613"/>
            <a:ext cx="287338" cy="976312"/>
          </a:xfrm>
          <a:prstGeom prst="upArrow">
            <a:avLst>
              <a:gd name="adj1" fmla="val 50000"/>
              <a:gd name="adj2" fmla="val 849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57" name="AutoShape 29"/>
          <p:cNvSpPr>
            <a:spLocks noChangeArrowheads="1"/>
          </p:cNvSpPr>
          <p:nvPr/>
        </p:nvSpPr>
        <p:spPr bwMode="auto">
          <a:xfrm rot="10800000">
            <a:off x="1835150" y="2133600"/>
            <a:ext cx="287338" cy="976313"/>
          </a:xfrm>
          <a:prstGeom prst="upArrow">
            <a:avLst>
              <a:gd name="adj1" fmla="val 50000"/>
              <a:gd name="adj2" fmla="val 849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58" name="AutoShape 30"/>
          <p:cNvSpPr>
            <a:spLocks noChangeArrowheads="1"/>
          </p:cNvSpPr>
          <p:nvPr/>
        </p:nvSpPr>
        <p:spPr bwMode="auto">
          <a:xfrm rot="10800000">
            <a:off x="1835150" y="3500438"/>
            <a:ext cx="287338" cy="976312"/>
          </a:xfrm>
          <a:prstGeom prst="upArrow">
            <a:avLst>
              <a:gd name="adj1" fmla="val 50000"/>
              <a:gd name="adj2" fmla="val 849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59" name="AutoShape 31"/>
          <p:cNvSpPr>
            <a:spLocks noChangeArrowheads="1"/>
          </p:cNvSpPr>
          <p:nvPr/>
        </p:nvSpPr>
        <p:spPr bwMode="auto">
          <a:xfrm rot="8002588">
            <a:off x="1963738" y="5100637"/>
            <a:ext cx="287338" cy="976313"/>
          </a:xfrm>
          <a:prstGeom prst="upArrow">
            <a:avLst>
              <a:gd name="adj1" fmla="val 50000"/>
              <a:gd name="adj2" fmla="val 849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60" name="AutoShape 32"/>
          <p:cNvSpPr>
            <a:spLocks noChangeArrowheads="1"/>
          </p:cNvSpPr>
          <p:nvPr/>
        </p:nvSpPr>
        <p:spPr bwMode="auto">
          <a:xfrm rot="10800000">
            <a:off x="4427538" y="836613"/>
            <a:ext cx="287337" cy="976312"/>
          </a:xfrm>
          <a:prstGeom prst="upArrow">
            <a:avLst>
              <a:gd name="adj1" fmla="val 50000"/>
              <a:gd name="adj2" fmla="val 84945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61" name="AutoShape 33"/>
          <p:cNvSpPr>
            <a:spLocks noChangeArrowheads="1"/>
          </p:cNvSpPr>
          <p:nvPr/>
        </p:nvSpPr>
        <p:spPr bwMode="auto">
          <a:xfrm rot="10800000">
            <a:off x="4067175" y="2133600"/>
            <a:ext cx="287338" cy="976313"/>
          </a:xfrm>
          <a:prstGeom prst="upArrow">
            <a:avLst>
              <a:gd name="adj1" fmla="val 50000"/>
              <a:gd name="adj2" fmla="val 84945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62" name="AutoShape 34"/>
          <p:cNvSpPr>
            <a:spLocks noChangeArrowheads="1"/>
          </p:cNvSpPr>
          <p:nvPr/>
        </p:nvSpPr>
        <p:spPr bwMode="auto">
          <a:xfrm rot="10800000">
            <a:off x="4067175" y="3500438"/>
            <a:ext cx="287338" cy="976312"/>
          </a:xfrm>
          <a:prstGeom prst="upArrow">
            <a:avLst>
              <a:gd name="adj1" fmla="val 50000"/>
              <a:gd name="adj2" fmla="val 84945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63" name="AutoShape 35"/>
          <p:cNvSpPr>
            <a:spLocks noChangeArrowheads="1"/>
          </p:cNvSpPr>
          <p:nvPr/>
        </p:nvSpPr>
        <p:spPr bwMode="auto">
          <a:xfrm rot="-8083217">
            <a:off x="3836988" y="5100637"/>
            <a:ext cx="287338" cy="976313"/>
          </a:xfrm>
          <a:prstGeom prst="upArrow">
            <a:avLst>
              <a:gd name="adj1" fmla="val 50000"/>
              <a:gd name="adj2" fmla="val 84945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65" name="Oval 37"/>
          <p:cNvSpPr>
            <a:spLocks noChangeArrowheads="1"/>
          </p:cNvSpPr>
          <p:nvPr/>
        </p:nvSpPr>
        <p:spPr bwMode="auto">
          <a:xfrm>
            <a:off x="611188" y="1125538"/>
            <a:ext cx="647700" cy="627062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+</a:t>
            </a:r>
            <a:r>
              <a:rPr lang="en-US" sz="2400" b="1"/>
              <a:t>8</a:t>
            </a:r>
            <a:r>
              <a:rPr lang="ru-RU" sz="2400" b="1"/>
              <a:t>0</a:t>
            </a:r>
          </a:p>
        </p:txBody>
      </p:sp>
      <p:sp>
        <p:nvSpPr>
          <p:cNvPr id="22566" name="Oval 38"/>
          <p:cNvSpPr>
            <a:spLocks noChangeArrowheads="1"/>
          </p:cNvSpPr>
          <p:nvPr/>
        </p:nvSpPr>
        <p:spPr bwMode="auto">
          <a:xfrm>
            <a:off x="684213" y="2492375"/>
            <a:ext cx="647700" cy="627063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:</a:t>
            </a:r>
            <a:r>
              <a:rPr lang="en-US" sz="2400" b="1"/>
              <a:t>7</a:t>
            </a:r>
            <a:endParaRPr lang="ru-RU" sz="2400" b="1"/>
          </a:p>
        </p:txBody>
      </p:sp>
      <p:sp>
        <p:nvSpPr>
          <p:cNvPr id="22567" name="Oval 39"/>
          <p:cNvSpPr>
            <a:spLocks noChangeArrowheads="1"/>
          </p:cNvSpPr>
          <p:nvPr/>
        </p:nvSpPr>
        <p:spPr bwMode="auto">
          <a:xfrm>
            <a:off x="684213" y="3860800"/>
            <a:ext cx="647700" cy="627063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-</a:t>
            </a:r>
            <a:r>
              <a:rPr lang="en-US" sz="2400" b="1"/>
              <a:t>10</a:t>
            </a:r>
            <a:endParaRPr lang="ru-RU" sz="2400" b="1"/>
          </a:p>
        </p:txBody>
      </p:sp>
      <p:sp>
        <p:nvSpPr>
          <p:cNvPr id="22568" name="Oval 40"/>
          <p:cNvSpPr>
            <a:spLocks noChangeArrowheads="1"/>
          </p:cNvSpPr>
          <p:nvPr/>
        </p:nvSpPr>
        <p:spPr bwMode="auto">
          <a:xfrm>
            <a:off x="3995738" y="476250"/>
            <a:ext cx="647700" cy="627063"/>
          </a:xfrm>
          <a:prstGeom prst="ellipse">
            <a:avLst/>
          </a:prstGeom>
          <a:solidFill>
            <a:srgbClr val="B9F7A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/>
              <a:t>6</a:t>
            </a:r>
            <a:r>
              <a:rPr lang="ru-RU" sz="2800" b="1"/>
              <a:t>0</a:t>
            </a:r>
          </a:p>
        </p:txBody>
      </p:sp>
      <p:sp>
        <p:nvSpPr>
          <p:cNvPr id="22569" name="Oval 41"/>
          <p:cNvSpPr>
            <a:spLocks noChangeArrowheads="1"/>
          </p:cNvSpPr>
          <p:nvPr/>
        </p:nvSpPr>
        <p:spPr bwMode="auto">
          <a:xfrm>
            <a:off x="4932363" y="1125538"/>
            <a:ext cx="647700" cy="627062"/>
          </a:xfrm>
          <a:prstGeom prst="ellipse">
            <a:avLst/>
          </a:prstGeom>
          <a:solidFill>
            <a:srgbClr val="FEC2E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/>
              <a:t>Х </a:t>
            </a:r>
            <a:r>
              <a:rPr lang="ru-RU" sz="2400" b="1"/>
              <a:t>8</a:t>
            </a:r>
            <a:endParaRPr lang="ru-RU" sz="1200" b="1"/>
          </a:p>
        </p:txBody>
      </p:sp>
      <p:sp>
        <p:nvSpPr>
          <p:cNvPr id="22570" name="Oval 42"/>
          <p:cNvSpPr>
            <a:spLocks noChangeArrowheads="1"/>
          </p:cNvSpPr>
          <p:nvPr/>
        </p:nvSpPr>
        <p:spPr bwMode="auto">
          <a:xfrm>
            <a:off x="4932363" y="2492375"/>
            <a:ext cx="647700" cy="627063"/>
          </a:xfrm>
          <a:prstGeom prst="ellipse">
            <a:avLst/>
          </a:prstGeom>
          <a:solidFill>
            <a:srgbClr val="FEC2E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+</a:t>
            </a:r>
            <a:r>
              <a:rPr lang="en-US" sz="2400" b="1"/>
              <a:t>52</a:t>
            </a:r>
            <a:r>
              <a:rPr lang="ru-RU" sz="2400" b="1"/>
              <a:t>0</a:t>
            </a:r>
          </a:p>
        </p:txBody>
      </p:sp>
      <p:sp>
        <p:nvSpPr>
          <p:cNvPr id="22571" name="Oval 43"/>
          <p:cNvSpPr>
            <a:spLocks noChangeArrowheads="1"/>
          </p:cNvSpPr>
          <p:nvPr/>
        </p:nvSpPr>
        <p:spPr bwMode="auto">
          <a:xfrm>
            <a:off x="4932363" y="3860800"/>
            <a:ext cx="647700" cy="627063"/>
          </a:xfrm>
          <a:prstGeom prst="ellipse">
            <a:avLst/>
          </a:prstGeom>
          <a:solidFill>
            <a:srgbClr val="FEC2E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:10</a:t>
            </a:r>
            <a:r>
              <a:rPr lang="en-US" sz="2400" b="1"/>
              <a:t>0</a:t>
            </a:r>
            <a:endParaRPr lang="ru-RU" sz="2400" b="1"/>
          </a:p>
        </p:txBody>
      </p:sp>
      <p:sp>
        <p:nvSpPr>
          <p:cNvPr id="22572" name="Oval 44"/>
          <p:cNvSpPr>
            <a:spLocks noChangeArrowheads="1"/>
          </p:cNvSpPr>
          <p:nvPr/>
        </p:nvSpPr>
        <p:spPr bwMode="auto">
          <a:xfrm>
            <a:off x="2771775" y="5229225"/>
            <a:ext cx="647700" cy="6270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/>
              <a:t>+</a:t>
            </a:r>
          </a:p>
        </p:txBody>
      </p:sp>
      <p:pic>
        <p:nvPicPr>
          <p:cNvPr id="5146" name="Picture 3" descr="CRTN0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75" y="2000250"/>
            <a:ext cx="3024188" cy="308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2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2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2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2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25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22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25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22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2" dur="500"/>
                                        <p:tgtEl>
                                          <p:spTgt spid="22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22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" dur="10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4" dur="10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9" dur="1000"/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100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1000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4" dur="1000"/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9" dur="1000"/>
                                        <p:tgtEl>
                                          <p:spTgt spid="22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2" dur="1000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4" dur="1000"/>
                                        <p:tgtEl>
                                          <p:spTgt spid="225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7" dur="1000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9" dur="1000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" dur="1000"/>
                                        <p:tgtEl>
                                          <p:spTgt spid="225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225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4" dur="1000"/>
                                        <p:tgtEl>
                                          <p:spTgt spid="225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7" dur="1000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9" dur="1000"/>
                                        <p:tgtEl>
                                          <p:spTgt spid="225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2" dur="1000"/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4" dur="1000"/>
                                        <p:tgtEl>
                                          <p:spTgt spid="225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7" dur="1000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9" dur="1000"/>
                                        <p:tgtEl>
                                          <p:spTgt spid="225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22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/>
                                        <p:tgtEl>
                                          <p:spTgt spid="22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4" dur="1000"/>
                                        <p:tgtEl>
                                          <p:spTgt spid="225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225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22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22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1000"/>
                                        <p:tgtEl>
                                          <p:spTgt spid="225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7" dur="1000"/>
                                        <p:tgtEl>
                                          <p:spTgt spid="22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22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9" dur="1000"/>
                                        <p:tgtEl>
                                          <p:spTgt spid="225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2" dur="1000"/>
                                        <p:tgtEl>
                                          <p:spTgt spid="22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/>
                                        <p:tgtEl>
                                          <p:spTgt spid="22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4" dur="1000"/>
                                        <p:tgtEl>
                                          <p:spTgt spid="225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7" dur="1000"/>
                                        <p:tgtEl>
                                          <p:spTgt spid="22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/>
                                        <p:tgtEl>
                                          <p:spTgt spid="22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9" dur="1000"/>
                                        <p:tgtEl>
                                          <p:spTgt spid="225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1" grpId="0" animBg="1"/>
      <p:bldP spid="22541" grpId="1" animBg="1"/>
      <p:bldP spid="22542" grpId="0" animBg="1"/>
      <p:bldP spid="22542" grpId="1" animBg="1"/>
      <p:bldP spid="22543" grpId="0" animBg="1"/>
      <p:bldP spid="22543" grpId="1" animBg="1"/>
      <p:bldP spid="22550" grpId="0" animBg="1"/>
      <p:bldP spid="22550" grpId="1" animBg="1"/>
      <p:bldP spid="22551" grpId="0" animBg="1"/>
      <p:bldP spid="22551" grpId="1" animBg="1"/>
      <p:bldP spid="22552" grpId="0" animBg="1"/>
      <p:bldP spid="22552" grpId="1" animBg="1"/>
      <p:bldP spid="22553" grpId="0" animBg="1"/>
      <p:bldP spid="22553" grpId="1" animBg="1"/>
      <p:bldP spid="22555" grpId="0" animBg="1"/>
      <p:bldP spid="22555" grpId="1" animBg="1"/>
      <p:bldP spid="22556" grpId="0" animBg="1"/>
      <p:bldP spid="22556" grpId="1" animBg="1"/>
      <p:bldP spid="22557" grpId="0" animBg="1"/>
      <p:bldP spid="22557" grpId="1" animBg="1"/>
      <p:bldP spid="22558" grpId="0" animBg="1"/>
      <p:bldP spid="22558" grpId="1" animBg="1"/>
      <p:bldP spid="22559" grpId="0" animBg="1"/>
      <p:bldP spid="22559" grpId="1" animBg="1"/>
      <p:bldP spid="22560" grpId="0" animBg="1"/>
      <p:bldP spid="22560" grpId="1" animBg="1"/>
      <p:bldP spid="22561" grpId="0" animBg="1"/>
      <p:bldP spid="22561" grpId="1" animBg="1"/>
      <p:bldP spid="22562" grpId="0" animBg="1"/>
      <p:bldP spid="22562" grpId="1" animBg="1"/>
      <p:bldP spid="22563" grpId="0" animBg="1"/>
      <p:bldP spid="22563" grpId="1" animBg="1"/>
      <p:bldP spid="22565" grpId="0" animBg="1"/>
      <p:bldP spid="22565" grpId="1" animBg="1"/>
      <p:bldP spid="22566" grpId="0" animBg="1"/>
      <p:bldP spid="22566" grpId="1" animBg="1"/>
      <p:bldP spid="22567" grpId="0" animBg="1"/>
      <p:bldP spid="22567" grpId="1" animBg="1"/>
      <p:bldP spid="22568" grpId="0" animBg="1"/>
      <p:bldP spid="22568" grpId="1" animBg="1"/>
      <p:bldP spid="22569" grpId="0" animBg="1"/>
      <p:bldP spid="22569" grpId="1" animBg="1"/>
      <p:bldP spid="22570" grpId="0" animBg="1"/>
      <p:bldP spid="22570" grpId="1" animBg="1"/>
      <p:bldP spid="22571" grpId="0" animBg="1"/>
      <p:bldP spid="22571" grpId="1" animBg="1"/>
      <p:bldP spid="22572" grpId="0" animBg="1"/>
      <p:bldP spid="22572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49275"/>
            <a:ext cx="9144000" cy="647700"/>
          </a:xfrm>
        </p:spPr>
        <p:txBody>
          <a:bodyPr/>
          <a:lstStyle/>
          <a:p>
            <a:pPr eaLnBrk="1" hangingPunct="1"/>
            <a:r>
              <a:rPr lang="ru-RU" sz="3200" b="1" i="1" smtClean="0"/>
              <a:t>Выбери и укажи правильный вариант ответа.</a:t>
            </a:r>
          </a:p>
        </p:txBody>
      </p:sp>
      <p:pic>
        <p:nvPicPr>
          <p:cNvPr id="44036" name="Picture 4" descr="CRTN0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196975"/>
            <a:ext cx="3024187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Oval 5"/>
          <p:cNvSpPr>
            <a:spLocks noChangeArrowheads="1"/>
          </p:cNvSpPr>
          <p:nvPr/>
        </p:nvSpPr>
        <p:spPr bwMode="auto">
          <a:xfrm>
            <a:off x="611188" y="4292600"/>
            <a:ext cx="4248150" cy="1584325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/>
              <a:t>10 км 15 м</a:t>
            </a:r>
          </a:p>
        </p:txBody>
      </p:sp>
      <p:sp>
        <p:nvSpPr>
          <p:cNvPr id="44038" name="Oval 6"/>
          <p:cNvSpPr>
            <a:spLocks noChangeArrowheads="1"/>
          </p:cNvSpPr>
          <p:nvPr/>
        </p:nvSpPr>
        <p:spPr bwMode="auto">
          <a:xfrm>
            <a:off x="4932363" y="2349500"/>
            <a:ext cx="2232025" cy="9144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>
                <a:solidFill>
                  <a:srgbClr val="CC0000"/>
                </a:solidFill>
              </a:rPr>
              <a:t>10015 м</a:t>
            </a:r>
          </a:p>
        </p:txBody>
      </p:sp>
      <p:sp>
        <p:nvSpPr>
          <p:cNvPr id="44039" name="Oval 7"/>
          <p:cNvSpPr>
            <a:spLocks noChangeArrowheads="1"/>
          </p:cNvSpPr>
          <p:nvPr/>
        </p:nvSpPr>
        <p:spPr bwMode="auto">
          <a:xfrm>
            <a:off x="6659563" y="3500438"/>
            <a:ext cx="2232025" cy="9144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>
                <a:solidFill>
                  <a:srgbClr val="CC0000"/>
                </a:solidFill>
              </a:rPr>
              <a:t>1015 м</a:t>
            </a:r>
          </a:p>
        </p:txBody>
      </p:sp>
      <p:sp>
        <p:nvSpPr>
          <p:cNvPr id="44040" name="Oval 8"/>
          <p:cNvSpPr>
            <a:spLocks noChangeArrowheads="1"/>
          </p:cNvSpPr>
          <p:nvPr/>
        </p:nvSpPr>
        <p:spPr bwMode="auto">
          <a:xfrm>
            <a:off x="5867400" y="5229225"/>
            <a:ext cx="2232025" cy="9144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>
                <a:solidFill>
                  <a:srgbClr val="CC0000"/>
                </a:solidFill>
              </a:rPr>
              <a:t>10150 м</a:t>
            </a:r>
          </a:p>
        </p:txBody>
      </p:sp>
      <p:sp>
        <p:nvSpPr>
          <p:cNvPr id="44041" name="AutoShape 9"/>
          <p:cNvSpPr>
            <a:spLocks noChangeArrowheads="1"/>
          </p:cNvSpPr>
          <p:nvPr/>
        </p:nvSpPr>
        <p:spPr bwMode="auto">
          <a:xfrm rot="-2424003">
            <a:off x="3560763" y="3657600"/>
            <a:ext cx="2143125" cy="314325"/>
          </a:xfrm>
          <a:prstGeom prst="notchedRightArrow">
            <a:avLst>
              <a:gd name="adj1" fmla="val 50000"/>
              <a:gd name="adj2" fmla="val 20700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8" dur="10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7" grpId="0" animBg="1"/>
      <p:bldP spid="44038" grpId="0" animBg="1"/>
      <p:bldP spid="44039" grpId="0" animBg="1"/>
      <p:bldP spid="44040" grpId="0" animBg="1"/>
      <p:bldP spid="440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6870700" cy="6127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i="1" smtClean="0"/>
              <a:t>Задача.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7696200" cy="27352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i="1" smtClean="0">
                <a:solidFill>
                  <a:srgbClr val="0033CC"/>
                </a:solidFill>
              </a:rPr>
              <a:t>Иллюзионисту  для  фокусов  необходим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>
                <a:solidFill>
                  <a:srgbClr val="0033CC"/>
                </a:solidFill>
              </a:rPr>
              <a:t>   прямоугольный  лист  бумаги. Найдите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>
                <a:solidFill>
                  <a:srgbClr val="0033CC"/>
                </a:solidFill>
              </a:rPr>
              <a:t>   периметр  и  площадь  данного  листа,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>
                <a:solidFill>
                  <a:srgbClr val="0033CC"/>
                </a:solidFill>
              </a:rPr>
              <a:t>   если  его  стороны  4 дм  и  9 дм.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>
                <a:solidFill>
                  <a:srgbClr val="0033CC"/>
                </a:solidFill>
              </a:rPr>
              <a:t>   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4932363" y="5373688"/>
            <a:ext cx="2808287" cy="1223962"/>
          </a:xfrm>
          <a:prstGeom prst="rect">
            <a:avLst/>
          </a:prstGeom>
          <a:solidFill>
            <a:srgbClr val="BAFBA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3995738" y="5734050"/>
            <a:ext cx="906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</a:rPr>
              <a:t>4 дм</a:t>
            </a: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5940425" y="4941888"/>
            <a:ext cx="906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/>
              <a:t>9 дм</a:t>
            </a:r>
          </a:p>
        </p:txBody>
      </p:sp>
      <p:sp>
        <p:nvSpPr>
          <p:cNvPr id="49159" name="Freeform 7"/>
          <p:cNvSpPr>
            <a:spLocks/>
          </p:cNvSpPr>
          <p:nvPr/>
        </p:nvSpPr>
        <p:spPr bwMode="auto">
          <a:xfrm>
            <a:off x="4922838" y="5364163"/>
            <a:ext cx="1587" cy="1235075"/>
          </a:xfrm>
          <a:custGeom>
            <a:avLst/>
            <a:gdLst>
              <a:gd name="T0" fmla="*/ 0 w 1"/>
              <a:gd name="T1" fmla="*/ 0 h 778"/>
              <a:gd name="T2" fmla="*/ 0 w 1"/>
              <a:gd name="T3" fmla="*/ 778 h 778"/>
              <a:gd name="T4" fmla="*/ 0 60000 65536"/>
              <a:gd name="T5" fmla="*/ 0 60000 65536"/>
              <a:gd name="T6" fmla="*/ 0 w 1"/>
              <a:gd name="T7" fmla="*/ 0 h 778"/>
              <a:gd name="T8" fmla="*/ 1 w 1"/>
              <a:gd name="T9" fmla="*/ 778 h 77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778">
                <a:moveTo>
                  <a:pt x="0" y="0"/>
                </a:moveTo>
                <a:lnTo>
                  <a:pt x="0" y="778"/>
                </a:lnTo>
              </a:path>
            </a:pathLst>
          </a:custGeom>
          <a:noFill/>
          <a:ln w="508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160" name="Freeform 8"/>
          <p:cNvSpPr>
            <a:spLocks/>
          </p:cNvSpPr>
          <p:nvPr/>
        </p:nvSpPr>
        <p:spPr bwMode="auto">
          <a:xfrm>
            <a:off x="4953000" y="6583363"/>
            <a:ext cx="2782888" cy="6350"/>
          </a:xfrm>
          <a:custGeom>
            <a:avLst/>
            <a:gdLst>
              <a:gd name="T0" fmla="*/ 1753 w 1753"/>
              <a:gd name="T1" fmla="*/ 4 h 4"/>
              <a:gd name="T2" fmla="*/ 0 w 1753"/>
              <a:gd name="T3" fmla="*/ 0 h 4"/>
              <a:gd name="T4" fmla="*/ 0 60000 65536"/>
              <a:gd name="T5" fmla="*/ 0 60000 65536"/>
              <a:gd name="T6" fmla="*/ 0 w 1753"/>
              <a:gd name="T7" fmla="*/ 0 h 4"/>
              <a:gd name="T8" fmla="*/ 1753 w 1753"/>
              <a:gd name="T9" fmla="*/ 4 h 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53" h="4">
                <a:moveTo>
                  <a:pt x="1753" y="4"/>
                </a:moveTo>
                <a:lnTo>
                  <a:pt x="0" y="0"/>
                </a:lnTo>
              </a:path>
            </a:pathLst>
          </a:custGeom>
          <a:noFill/>
          <a:ln w="508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161" name="Freeform 9"/>
          <p:cNvSpPr>
            <a:spLocks/>
          </p:cNvSpPr>
          <p:nvPr/>
        </p:nvSpPr>
        <p:spPr bwMode="auto">
          <a:xfrm>
            <a:off x="7721600" y="5349875"/>
            <a:ext cx="34925" cy="1254125"/>
          </a:xfrm>
          <a:custGeom>
            <a:avLst/>
            <a:gdLst>
              <a:gd name="T0" fmla="*/ 22 w 22"/>
              <a:gd name="T1" fmla="*/ 0 h 790"/>
              <a:gd name="T2" fmla="*/ 9 w 22"/>
              <a:gd name="T3" fmla="*/ 790 h 790"/>
              <a:gd name="T4" fmla="*/ 0 w 22"/>
              <a:gd name="T5" fmla="*/ 772 h 790"/>
              <a:gd name="T6" fmla="*/ 0 60000 65536"/>
              <a:gd name="T7" fmla="*/ 0 60000 65536"/>
              <a:gd name="T8" fmla="*/ 0 60000 65536"/>
              <a:gd name="T9" fmla="*/ 0 w 22"/>
              <a:gd name="T10" fmla="*/ 0 h 790"/>
              <a:gd name="T11" fmla="*/ 22 w 22"/>
              <a:gd name="T12" fmla="*/ 790 h 7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" h="790">
                <a:moveTo>
                  <a:pt x="22" y="0"/>
                </a:moveTo>
                <a:lnTo>
                  <a:pt x="9" y="790"/>
                </a:lnTo>
                <a:lnTo>
                  <a:pt x="0" y="772"/>
                </a:lnTo>
              </a:path>
            </a:pathLst>
          </a:custGeom>
          <a:noFill/>
          <a:ln w="508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162" name="Freeform 10"/>
          <p:cNvSpPr>
            <a:spLocks/>
          </p:cNvSpPr>
          <p:nvPr/>
        </p:nvSpPr>
        <p:spPr bwMode="auto">
          <a:xfrm>
            <a:off x="4953000" y="5364163"/>
            <a:ext cx="2773363" cy="1587"/>
          </a:xfrm>
          <a:custGeom>
            <a:avLst/>
            <a:gdLst>
              <a:gd name="T0" fmla="*/ 1747 w 1747"/>
              <a:gd name="T1" fmla="*/ 0 h 1"/>
              <a:gd name="T2" fmla="*/ 0 w 1747"/>
              <a:gd name="T3" fmla="*/ 0 h 1"/>
              <a:gd name="T4" fmla="*/ 0 60000 65536"/>
              <a:gd name="T5" fmla="*/ 0 60000 65536"/>
              <a:gd name="T6" fmla="*/ 0 w 1747"/>
              <a:gd name="T7" fmla="*/ 0 h 1"/>
              <a:gd name="T8" fmla="*/ 1747 w 1747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47" h="1">
                <a:moveTo>
                  <a:pt x="1747" y="0"/>
                </a:moveTo>
                <a:lnTo>
                  <a:pt x="0" y="0"/>
                </a:lnTo>
              </a:path>
            </a:pathLst>
          </a:custGeom>
          <a:noFill/>
          <a:ln w="508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165" name="Text Box 13"/>
          <p:cNvSpPr txBox="1">
            <a:spLocks noChangeArrowheads="1"/>
          </p:cNvSpPr>
          <p:nvPr/>
        </p:nvSpPr>
        <p:spPr bwMode="auto">
          <a:xfrm>
            <a:off x="179388" y="3500438"/>
            <a:ext cx="1819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</a:rPr>
              <a:t>Периметр:</a:t>
            </a:r>
          </a:p>
        </p:txBody>
      </p:sp>
      <p:sp>
        <p:nvSpPr>
          <p:cNvPr id="49166" name="Text Box 14"/>
          <p:cNvSpPr txBox="1">
            <a:spLocks noChangeArrowheads="1"/>
          </p:cNvSpPr>
          <p:nvPr/>
        </p:nvSpPr>
        <p:spPr bwMode="auto">
          <a:xfrm>
            <a:off x="3132138" y="3429000"/>
            <a:ext cx="43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+</a:t>
            </a:r>
          </a:p>
        </p:txBody>
      </p:sp>
      <p:sp>
        <p:nvSpPr>
          <p:cNvPr id="49167" name="Rectangle 15"/>
          <p:cNvSpPr>
            <a:spLocks noChangeArrowheads="1"/>
          </p:cNvSpPr>
          <p:nvPr/>
        </p:nvSpPr>
        <p:spPr bwMode="auto">
          <a:xfrm>
            <a:off x="2339975" y="3500438"/>
            <a:ext cx="8651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/>
              <a:t>4 дм</a:t>
            </a:r>
          </a:p>
        </p:txBody>
      </p:sp>
      <p:sp>
        <p:nvSpPr>
          <p:cNvPr id="49168" name="Rectangle 16"/>
          <p:cNvSpPr>
            <a:spLocks noChangeArrowheads="1"/>
          </p:cNvSpPr>
          <p:nvPr/>
        </p:nvSpPr>
        <p:spPr bwMode="auto">
          <a:xfrm>
            <a:off x="3563938" y="3500438"/>
            <a:ext cx="8651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/>
              <a:t>9 дм</a:t>
            </a:r>
          </a:p>
        </p:txBody>
      </p:sp>
      <p:sp>
        <p:nvSpPr>
          <p:cNvPr id="49171" name="Text Box 19"/>
          <p:cNvSpPr txBox="1">
            <a:spLocks noChangeArrowheads="1"/>
          </p:cNvSpPr>
          <p:nvPr/>
        </p:nvSpPr>
        <p:spPr bwMode="auto">
          <a:xfrm>
            <a:off x="539750" y="4508500"/>
            <a:ext cx="1711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/>
              <a:t>Площадь:</a:t>
            </a:r>
          </a:p>
        </p:txBody>
      </p:sp>
      <p:sp>
        <p:nvSpPr>
          <p:cNvPr id="49172" name="Rectangle 20"/>
          <p:cNvSpPr>
            <a:spLocks noChangeArrowheads="1"/>
          </p:cNvSpPr>
          <p:nvPr/>
        </p:nvSpPr>
        <p:spPr bwMode="auto">
          <a:xfrm>
            <a:off x="2339975" y="4508500"/>
            <a:ext cx="1008063" cy="433388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/>
              <a:t>4 дм</a:t>
            </a:r>
          </a:p>
        </p:txBody>
      </p:sp>
      <p:sp>
        <p:nvSpPr>
          <p:cNvPr id="49173" name="Rectangle 21"/>
          <p:cNvSpPr>
            <a:spLocks noChangeArrowheads="1"/>
          </p:cNvSpPr>
          <p:nvPr/>
        </p:nvSpPr>
        <p:spPr bwMode="auto">
          <a:xfrm>
            <a:off x="3708400" y="4508500"/>
            <a:ext cx="936625" cy="433388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/>
              <a:t>9 дм</a:t>
            </a:r>
          </a:p>
        </p:txBody>
      </p:sp>
      <p:sp>
        <p:nvSpPr>
          <p:cNvPr id="49175" name="Text Box 23"/>
          <p:cNvSpPr txBox="1">
            <a:spLocks noChangeArrowheads="1"/>
          </p:cNvSpPr>
          <p:nvPr/>
        </p:nvSpPr>
        <p:spPr bwMode="auto">
          <a:xfrm>
            <a:off x="3348038" y="4149725"/>
            <a:ext cx="4270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/>
              <a:t>.</a:t>
            </a:r>
          </a:p>
        </p:txBody>
      </p:sp>
      <p:sp>
        <p:nvSpPr>
          <p:cNvPr id="49176" name="Rectangle 24"/>
          <p:cNvSpPr>
            <a:spLocks noChangeArrowheads="1"/>
          </p:cNvSpPr>
          <p:nvPr/>
        </p:nvSpPr>
        <p:spPr bwMode="auto">
          <a:xfrm>
            <a:off x="2195513" y="4437063"/>
            <a:ext cx="2592387" cy="576262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/>
              <a:t>36 кв.дм</a:t>
            </a:r>
          </a:p>
        </p:txBody>
      </p:sp>
      <p:sp>
        <p:nvSpPr>
          <p:cNvPr id="49177" name="Oval 25"/>
          <p:cNvSpPr>
            <a:spLocks noChangeArrowheads="1"/>
          </p:cNvSpPr>
          <p:nvPr/>
        </p:nvSpPr>
        <p:spPr bwMode="auto">
          <a:xfrm>
            <a:off x="4643438" y="3716338"/>
            <a:ext cx="71437" cy="698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9178" name="Text Box 26"/>
          <p:cNvSpPr txBox="1">
            <a:spLocks noChangeArrowheads="1"/>
          </p:cNvSpPr>
          <p:nvPr/>
        </p:nvSpPr>
        <p:spPr bwMode="auto">
          <a:xfrm>
            <a:off x="2124075" y="3500438"/>
            <a:ext cx="368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(</a:t>
            </a:r>
          </a:p>
        </p:txBody>
      </p:sp>
      <p:sp>
        <p:nvSpPr>
          <p:cNvPr id="49179" name="Text Box 27"/>
          <p:cNvSpPr txBox="1">
            <a:spLocks noChangeArrowheads="1"/>
          </p:cNvSpPr>
          <p:nvPr/>
        </p:nvSpPr>
        <p:spPr bwMode="auto">
          <a:xfrm>
            <a:off x="4356100" y="3500438"/>
            <a:ext cx="295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)</a:t>
            </a:r>
          </a:p>
        </p:txBody>
      </p:sp>
      <p:sp>
        <p:nvSpPr>
          <p:cNvPr id="49180" name="Text Box 28"/>
          <p:cNvSpPr txBox="1">
            <a:spLocks noChangeArrowheads="1"/>
          </p:cNvSpPr>
          <p:nvPr/>
        </p:nvSpPr>
        <p:spPr bwMode="auto">
          <a:xfrm>
            <a:off x="4716463" y="3500438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/>
              <a:t>2</a:t>
            </a:r>
          </a:p>
        </p:txBody>
      </p:sp>
      <p:sp>
        <p:nvSpPr>
          <p:cNvPr id="49181" name="Rectangle 29"/>
          <p:cNvSpPr>
            <a:spLocks noChangeArrowheads="1"/>
          </p:cNvSpPr>
          <p:nvPr/>
        </p:nvSpPr>
        <p:spPr bwMode="auto">
          <a:xfrm>
            <a:off x="2195513" y="3500438"/>
            <a:ext cx="2881312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/>
              <a:t>26 дм</a:t>
            </a:r>
          </a:p>
        </p:txBody>
      </p:sp>
      <p:pic>
        <p:nvPicPr>
          <p:cNvPr id="49182" name="Picture 30" descr="CRCTR3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26238" y="0"/>
            <a:ext cx="2417762" cy="528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00"/>
                            </p:stCondLst>
                            <p:childTnLst>
                              <p:par>
                                <p:cTn id="1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80"/>
                            </p:stCondLst>
                            <p:childTnLst>
                              <p:par>
                                <p:cTn id="2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80"/>
                            </p:stCondLst>
                            <p:childTnLst>
                              <p:par>
                                <p:cTn id="2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5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49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9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9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9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9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9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9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9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9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9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9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2" dur="1000"/>
                                        <p:tgtEl>
                                          <p:spTgt spid="49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49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49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6" grpId="0" animBg="1"/>
      <p:bldP spid="49157" grpId="0"/>
      <p:bldP spid="49158" grpId="0"/>
      <p:bldP spid="49159" grpId="0" animBg="1"/>
      <p:bldP spid="49160" grpId="0" animBg="1"/>
      <p:bldP spid="49161" grpId="0" animBg="1"/>
      <p:bldP spid="49162" grpId="0" animBg="1"/>
      <p:bldP spid="49165" grpId="0"/>
      <p:bldP spid="49166" grpId="0"/>
      <p:bldP spid="49167" grpId="0" animBg="1"/>
      <p:bldP spid="49168" grpId="0" animBg="1"/>
      <p:bldP spid="49171" grpId="0"/>
      <p:bldP spid="49172" grpId="0" animBg="1"/>
      <p:bldP spid="49173" grpId="0" animBg="1"/>
      <p:bldP spid="49175" grpId="0"/>
      <p:bldP spid="49176" grpId="0" animBg="1"/>
      <p:bldP spid="49177" grpId="0" animBg="1"/>
      <p:bldP spid="49178" grpId="0"/>
      <p:bldP spid="49179" grpId="0"/>
      <p:bldP spid="49180" grpId="0"/>
      <p:bldP spid="4918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1116013" y="188913"/>
            <a:ext cx="5400675" cy="5040312"/>
            <a:chOff x="703" y="119"/>
            <a:chExt cx="3402" cy="3175"/>
          </a:xfrm>
        </p:grpSpPr>
        <p:sp>
          <p:nvSpPr>
            <p:cNvPr id="21520" name="Oval 4"/>
            <p:cNvSpPr>
              <a:spLocks noChangeArrowheads="1"/>
            </p:cNvSpPr>
            <p:nvPr/>
          </p:nvSpPr>
          <p:spPr bwMode="auto">
            <a:xfrm>
              <a:off x="703" y="1253"/>
              <a:ext cx="1406" cy="953"/>
            </a:xfrm>
            <a:prstGeom prst="ellipse">
              <a:avLst/>
            </a:prstGeom>
            <a:solidFill>
              <a:srgbClr val="FFFF00"/>
            </a:solidFill>
            <a:ln w="25400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1" name="Oval 6"/>
            <p:cNvSpPr>
              <a:spLocks noChangeArrowheads="1"/>
            </p:cNvSpPr>
            <p:nvPr/>
          </p:nvSpPr>
          <p:spPr bwMode="auto">
            <a:xfrm rot="2122659">
              <a:off x="1111" y="482"/>
              <a:ext cx="1406" cy="953"/>
            </a:xfrm>
            <a:prstGeom prst="ellipse">
              <a:avLst/>
            </a:prstGeom>
            <a:solidFill>
              <a:srgbClr val="FFFF00"/>
            </a:solidFill>
            <a:ln w="25400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2" name="Oval 7"/>
            <p:cNvSpPr>
              <a:spLocks noChangeArrowheads="1"/>
            </p:cNvSpPr>
            <p:nvPr/>
          </p:nvSpPr>
          <p:spPr bwMode="auto">
            <a:xfrm rot="5899760">
              <a:off x="2044" y="323"/>
              <a:ext cx="1361" cy="953"/>
            </a:xfrm>
            <a:prstGeom prst="ellipse">
              <a:avLst/>
            </a:prstGeom>
            <a:solidFill>
              <a:srgbClr val="FFFF00"/>
            </a:solidFill>
            <a:ln w="25400">
              <a:solidFill>
                <a:srgbClr val="FF9900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ru-RU"/>
            </a:p>
          </p:txBody>
        </p:sp>
        <p:sp>
          <p:nvSpPr>
            <p:cNvPr id="21523" name="Oval 8"/>
            <p:cNvSpPr>
              <a:spLocks noChangeArrowheads="1"/>
            </p:cNvSpPr>
            <p:nvPr/>
          </p:nvSpPr>
          <p:spPr bwMode="auto">
            <a:xfrm rot="-884117">
              <a:off x="2699" y="981"/>
              <a:ext cx="1406" cy="953"/>
            </a:xfrm>
            <a:prstGeom prst="ellipse">
              <a:avLst/>
            </a:prstGeom>
            <a:solidFill>
              <a:srgbClr val="FFFF00"/>
            </a:solidFill>
            <a:ln w="25400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4" name="Oval 9"/>
            <p:cNvSpPr>
              <a:spLocks noChangeArrowheads="1"/>
            </p:cNvSpPr>
            <p:nvPr/>
          </p:nvSpPr>
          <p:spPr bwMode="auto">
            <a:xfrm rot="4353583">
              <a:off x="2291" y="2023"/>
              <a:ext cx="1406" cy="953"/>
            </a:xfrm>
            <a:prstGeom prst="ellipse">
              <a:avLst/>
            </a:prstGeom>
            <a:solidFill>
              <a:srgbClr val="FFFF00"/>
            </a:solidFill>
            <a:ln w="25400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5" name="Oval 10"/>
            <p:cNvSpPr>
              <a:spLocks noChangeArrowheads="1"/>
            </p:cNvSpPr>
            <p:nvPr/>
          </p:nvSpPr>
          <p:spPr bwMode="auto">
            <a:xfrm rot="7058883">
              <a:off x="1339" y="2114"/>
              <a:ext cx="1406" cy="953"/>
            </a:xfrm>
            <a:prstGeom prst="ellipse">
              <a:avLst/>
            </a:prstGeom>
            <a:solidFill>
              <a:srgbClr val="FFFF00"/>
            </a:solidFill>
            <a:ln w="25400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6" name="Oval 12"/>
            <p:cNvSpPr>
              <a:spLocks noChangeArrowheads="1"/>
            </p:cNvSpPr>
            <p:nvPr/>
          </p:nvSpPr>
          <p:spPr bwMode="auto">
            <a:xfrm>
              <a:off x="1701" y="845"/>
              <a:ext cx="680" cy="680"/>
            </a:xfrm>
            <a:prstGeom prst="ellipse">
              <a:avLst/>
            </a:prstGeom>
            <a:solidFill>
              <a:srgbClr val="FFE1FF"/>
            </a:solidFill>
            <a:ln w="25400">
              <a:solidFill>
                <a:srgbClr val="99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 i="1">
                  <a:solidFill>
                    <a:srgbClr val="993300"/>
                  </a:solidFill>
                  <a:latin typeface="Times New Roman" pitchFamily="18" charset="0"/>
                </a:rPr>
                <a:t>315</a:t>
              </a:r>
            </a:p>
          </p:txBody>
        </p:sp>
        <p:sp>
          <p:nvSpPr>
            <p:cNvPr id="21527" name="Oval 14"/>
            <p:cNvSpPr>
              <a:spLocks noChangeArrowheads="1"/>
            </p:cNvSpPr>
            <p:nvPr/>
          </p:nvSpPr>
          <p:spPr bwMode="auto">
            <a:xfrm>
              <a:off x="2290" y="799"/>
              <a:ext cx="680" cy="680"/>
            </a:xfrm>
            <a:prstGeom prst="ellipse">
              <a:avLst/>
            </a:prstGeom>
            <a:solidFill>
              <a:srgbClr val="FFE1FF"/>
            </a:solidFill>
            <a:ln w="25400">
              <a:solidFill>
                <a:srgbClr val="99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 i="1">
                  <a:solidFill>
                    <a:srgbClr val="993300"/>
                  </a:solidFill>
                  <a:latin typeface="Times New Roman" pitchFamily="18" charset="0"/>
                </a:rPr>
                <a:t>94</a:t>
              </a:r>
            </a:p>
          </p:txBody>
        </p:sp>
        <p:sp>
          <p:nvSpPr>
            <p:cNvPr id="21528" name="Oval 15"/>
            <p:cNvSpPr>
              <a:spLocks noChangeArrowheads="1"/>
            </p:cNvSpPr>
            <p:nvPr/>
          </p:nvSpPr>
          <p:spPr bwMode="auto">
            <a:xfrm>
              <a:off x="2699" y="1207"/>
              <a:ext cx="680" cy="680"/>
            </a:xfrm>
            <a:prstGeom prst="ellipse">
              <a:avLst/>
            </a:prstGeom>
            <a:solidFill>
              <a:srgbClr val="FFE1FF"/>
            </a:solidFill>
            <a:ln w="25400">
              <a:solidFill>
                <a:srgbClr val="99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 i="1">
                  <a:solidFill>
                    <a:srgbClr val="993300"/>
                  </a:solidFill>
                  <a:latin typeface="Times New Roman" pitchFamily="18" charset="0"/>
                </a:rPr>
                <a:t>51</a:t>
              </a:r>
            </a:p>
          </p:txBody>
        </p:sp>
        <p:sp>
          <p:nvSpPr>
            <p:cNvPr id="21529" name="Oval 16"/>
            <p:cNvSpPr>
              <a:spLocks noChangeArrowheads="1"/>
            </p:cNvSpPr>
            <p:nvPr/>
          </p:nvSpPr>
          <p:spPr bwMode="auto">
            <a:xfrm>
              <a:off x="2517" y="1797"/>
              <a:ext cx="680" cy="680"/>
            </a:xfrm>
            <a:prstGeom prst="ellipse">
              <a:avLst/>
            </a:prstGeom>
            <a:solidFill>
              <a:srgbClr val="FFE1FF"/>
            </a:solidFill>
            <a:ln w="25400">
              <a:solidFill>
                <a:srgbClr val="99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 i="1">
                  <a:solidFill>
                    <a:srgbClr val="993300"/>
                  </a:solidFill>
                  <a:latin typeface="Times New Roman" pitchFamily="18" charset="0"/>
                </a:rPr>
                <a:t>146</a:t>
              </a:r>
            </a:p>
          </p:txBody>
        </p:sp>
        <p:sp>
          <p:nvSpPr>
            <p:cNvPr id="21530" name="Oval 17"/>
            <p:cNvSpPr>
              <a:spLocks noChangeArrowheads="1"/>
            </p:cNvSpPr>
            <p:nvPr/>
          </p:nvSpPr>
          <p:spPr bwMode="auto">
            <a:xfrm>
              <a:off x="1837" y="1888"/>
              <a:ext cx="680" cy="680"/>
            </a:xfrm>
            <a:prstGeom prst="ellipse">
              <a:avLst/>
            </a:prstGeom>
            <a:solidFill>
              <a:srgbClr val="FFE1FF"/>
            </a:solidFill>
            <a:ln w="25400">
              <a:solidFill>
                <a:srgbClr val="99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 i="1">
                  <a:solidFill>
                    <a:srgbClr val="993300"/>
                  </a:solidFill>
                  <a:latin typeface="Times New Roman" pitchFamily="18" charset="0"/>
                </a:rPr>
                <a:t>77</a:t>
              </a:r>
            </a:p>
          </p:txBody>
        </p:sp>
        <p:sp>
          <p:nvSpPr>
            <p:cNvPr id="21531" name="Oval 18"/>
            <p:cNvSpPr>
              <a:spLocks noChangeArrowheads="1"/>
            </p:cNvSpPr>
            <p:nvPr/>
          </p:nvSpPr>
          <p:spPr bwMode="auto">
            <a:xfrm>
              <a:off x="1429" y="1389"/>
              <a:ext cx="680" cy="680"/>
            </a:xfrm>
            <a:prstGeom prst="ellipse">
              <a:avLst/>
            </a:prstGeom>
            <a:solidFill>
              <a:srgbClr val="FFE1FF"/>
            </a:solidFill>
            <a:ln w="25400">
              <a:solidFill>
                <a:srgbClr val="99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 i="1">
                  <a:solidFill>
                    <a:srgbClr val="993300"/>
                  </a:solidFill>
                  <a:latin typeface="Times New Roman" pitchFamily="18" charset="0"/>
                </a:rPr>
                <a:t>39</a:t>
              </a:r>
            </a:p>
          </p:txBody>
        </p:sp>
        <p:sp>
          <p:nvSpPr>
            <p:cNvPr id="21532" name="Oval 19"/>
            <p:cNvSpPr>
              <a:spLocks noChangeArrowheads="1"/>
            </p:cNvSpPr>
            <p:nvPr/>
          </p:nvSpPr>
          <p:spPr bwMode="auto">
            <a:xfrm>
              <a:off x="2064" y="1344"/>
              <a:ext cx="680" cy="680"/>
            </a:xfrm>
            <a:prstGeom prst="ellipse">
              <a:avLst/>
            </a:prstGeom>
            <a:solidFill>
              <a:srgbClr val="99CCFF"/>
            </a:solidFill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600" b="1" i="1">
                  <a:latin typeface="Times New Roman" pitchFamily="18" charset="0"/>
                </a:rPr>
                <a:t>+99</a:t>
              </a:r>
            </a:p>
          </p:txBody>
        </p:sp>
      </p:grpSp>
      <p:sp>
        <p:nvSpPr>
          <p:cNvPr id="18452" name="AutoShape 20"/>
          <p:cNvSpPr>
            <a:spLocks noChangeArrowheads="1"/>
          </p:cNvSpPr>
          <p:nvPr/>
        </p:nvSpPr>
        <p:spPr bwMode="auto">
          <a:xfrm>
            <a:off x="179388" y="6092825"/>
            <a:ext cx="7058025" cy="50482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latin typeface="Georgia" pitchFamily="18" charset="0"/>
              </a:rPr>
              <a:t>Найдите сумму числа на лепестке и 99</a:t>
            </a:r>
          </a:p>
        </p:txBody>
      </p:sp>
      <p:sp>
        <p:nvSpPr>
          <p:cNvPr id="18453" name="WordArt 21"/>
          <p:cNvSpPr>
            <a:spLocks noChangeArrowheads="1" noChangeShapeType="1" noTextEdit="1"/>
          </p:cNvSpPr>
          <p:nvPr/>
        </p:nvSpPr>
        <p:spPr bwMode="auto">
          <a:xfrm>
            <a:off x="539750" y="4076700"/>
            <a:ext cx="7921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250</a:t>
            </a:r>
          </a:p>
        </p:txBody>
      </p:sp>
      <p:sp>
        <p:nvSpPr>
          <p:cNvPr id="18454" name="WordArt 22"/>
          <p:cNvSpPr>
            <a:spLocks noChangeArrowheads="1" noChangeShapeType="1" noTextEdit="1"/>
          </p:cNvSpPr>
          <p:nvPr/>
        </p:nvSpPr>
        <p:spPr bwMode="auto">
          <a:xfrm>
            <a:off x="6804025" y="1700213"/>
            <a:ext cx="79216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414</a:t>
            </a:r>
          </a:p>
        </p:txBody>
      </p:sp>
      <p:sp>
        <p:nvSpPr>
          <p:cNvPr id="18455" name="WordArt 23"/>
          <p:cNvSpPr>
            <a:spLocks noChangeArrowheads="1" noChangeShapeType="1" noTextEdit="1"/>
          </p:cNvSpPr>
          <p:nvPr/>
        </p:nvSpPr>
        <p:spPr bwMode="auto">
          <a:xfrm>
            <a:off x="6516688" y="3644900"/>
            <a:ext cx="7921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193</a:t>
            </a:r>
          </a:p>
        </p:txBody>
      </p:sp>
      <p:sp>
        <p:nvSpPr>
          <p:cNvPr id="18456" name="WordArt 24"/>
          <p:cNvSpPr>
            <a:spLocks noChangeArrowheads="1" noChangeShapeType="1" noTextEdit="1"/>
          </p:cNvSpPr>
          <p:nvPr/>
        </p:nvSpPr>
        <p:spPr bwMode="auto">
          <a:xfrm>
            <a:off x="5580063" y="476250"/>
            <a:ext cx="7921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145</a:t>
            </a:r>
          </a:p>
        </p:txBody>
      </p:sp>
      <p:sp>
        <p:nvSpPr>
          <p:cNvPr id="18457" name="WordArt 25"/>
          <p:cNvSpPr>
            <a:spLocks noChangeArrowheads="1" noChangeShapeType="1" noTextEdit="1"/>
          </p:cNvSpPr>
          <p:nvPr/>
        </p:nvSpPr>
        <p:spPr bwMode="auto">
          <a:xfrm>
            <a:off x="7885113" y="620713"/>
            <a:ext cx="7921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176</a:t>
            </a:r>
          </a:p>
        </p:txBody>
      </p:sp>
      <p:sp>
        <p:nvSpPr>
          <p:cNvPr id="18458" name="WordArt 26"/>
          <p:cNvSpPr>
            <a:spLocks noChangeArrowheads="1" noChangeShapeType="1" noTextEdit="1"/>
          </p:cNvSpPr>
          <p:nvPr/>
        </p:nvSpPr>
        <p:spPr bwMode="auto">
          <a:xfrm>
            <a:off x="8027988" y="3068638"/>
            <a:ext cx="7921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138</a:t>
            </a:r>
          </a:p>
        </p:txBody>
      </p:sp>
      <p:sp>
        <p:nvSpPr>
          <p:cNvPr id="18459" name="WordArt 27"/>
          <p:cNvSpPr>
            <a:spLocks noChangeArrowheads="1" noChangeShapeType="1" noTextEdit="1"/>
          </p:cNvSpPr>
          <p:nvPr/>
        </p:nvSpPr>
        <p:spPr bwMode="auto">
          <a:xfrm>
            <a:off x="3348038" y="5300663"/>
            <a:ext cx="7921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144</a:t>
            </a:r>
          </a:p>
        </p:txBody>
      </p:sp>
      <p:sp>
        <p:nvSpPr>
          <p:cNvPr id="18460" name="WordArt 28"/>
          <p:cNvSpPr>
            <a:spLocks noChangeArrowheads="1" noChangeShapeType="1" noTextEdit="1"/>
          </p:cNvSpPr>
          <p:nvPr/>
        </p:nvSpPr>
        <p:spPr bwMode="auto">
          <a:xfrm>
            <a:off x="7956550" y="5373688"/>
            <a:ext cx="79216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245</a:t>
            </a:r>
          </a:p>
        </p:txBody>
      </p:sp>
      <p:sp>
        <p:nvSpPr>
          <p:cNvPr id="18461" name="WordArt 29"/>
          <p:cNvSpPr>
            <a:spLocks noChangeArrowheads="1" noChangeShapeType="1" noTextEdit="1"/>
          </p:cNvSpPr>
          <p:nvPr/>
        </p:nvSpPr>
        <p:spPr bwMode="auto">
          <a:xfrm>
            <a:off x="684213" y="1268413"/>
            <a:ext cx="7921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415</a:t>
            </a:r>
          </a:p>
        </p:txBody>
      </p:sp>
      <p:sp>
        <p:nvSpPr>
          <p:cNvPr id="18462" name="WordArt 30"/>
          <p:cNvSpPr>
            <a:spLocks noChangeArrowheads="1" noChangeShapeType="1" noTextEdit="1"/>
          </p:cNvSpPr>
          <p:nvPr/>
        </p:nvSpPr>
        <p:spPr bwMode="auto">
          <a:xfrm>
            <a:off x="5795963" y="4868863"/>
            <a:ext cx="7921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150</a:t>
            </a:r>
          </a:p>
        </p:txBody>
      </p:sp>
      <p:pic>
        <p:nvPicPr>
          <p:cNvPr id="18464" name="Picture 32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8263" y="2420938"/>
            <a:ext cx="2725737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65" name="AutoShape 33"/>
          <p:cNvSpPr>
            <a:spLocks noChangeArrowheads="1"/>
          </p:cNvSpPr>
          <p:nvPr/>
        </p:nvSpPr>
        <p:spPr bwMode="auto">
          <a:xfrm>
            <a:off x="179388" y="5876925"/>
            <a:ext cx="7129462" cy="792163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rgbClr val="CCFF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Объясните, как легко устно можно </a:t>
            </a:r>
          </a:p>
          <a:p>
            <a:pPr algn="ctr"/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найти сумму данных чисел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10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84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11111E-6 C -0.02535 -0.01666 -0.05052 -0.03333 -0.09323 -0.05787 C -0.13594 -0.0824 -0.20347 -0.12129 -0.2566 -0.14676 C -0.30972 -0.17222 -0.36823 -0.21481 -0.41163 -0.21111 C -0.45503 -0.2074 -0.48594 -0.16597 -0.51667 -0.12453 " pathEditMode="relative" ptsTypes="aaaaA">
                                      <p:cBhvr>
                                        <p:cTn id="79" dur="2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4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84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5.18519E-6 C -0.00469 -0.03959 -0.0092 -0.07917 -0.03837 -0.06667 C -0.06754 -0.05417 -0.11563 0.0493 -0.175 0.07569 C -0.23438 0.10208 -0.33872 0.11481 -0.39514 0.0912 C -0.45156 0.06759 -0.53316 0.02222 -0.51337 -0.06667 C -0.49358 -0.15556 -0.38524 -0.29885 -0.27674 -0.44213 " pathEditMode="relative" ptsTypes="aaaaaA">
                                      <p:cBhvr>
                                        <p:cTn id="84" dur="2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5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84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48148E-6 C 0.03073 -0.01597 0.06146 -0.03194 0.09497 -0.05556 C 0.12848 -0.07917 0.17101 -0.06343 0.20157 -0.14236 C 0.23212 -0.2213 0.29115 -0.4412 0.2783 -0.52893 C 0.26546 -0.61667 0.17952 -0.68403 0.125 -0.66898 C 0.07049 -0.65393 0.01094 -0.54606 -0.04843 -0.43796 " pathEditMode="relative" ptsTypes="aaaaaA">
                                      <p:cBhvr>
                                        <p:cTn id="89" dur="20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62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8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96296E-6 L -0.38594 -0.18889 " pathEditMode="relative" ptsTypes="AA">
                                      <p:cBhvr>
                                        <p:cTn id="94" dur="20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60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84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9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84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-1.11111E-6 C -0.029 -1.11111E-6 -0.05799 -1.11111E-6 -0.1816 -0.0088 C -0.30539 -0.01759 -0.63785 -0.08056 -0.74167 -0.05324 C -0.84549 -0.02593 -0.83195 0.05972 -0.80504 0.15555 C -0.77813 0.25139 -0.67917 0.3868 -0.58004 0.52222 " pathEditMode="relative" ptsTypes="aaaaA">
                                      <p:cBhvr>
                                        <p:cTn id="106" dur="2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84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3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84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61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84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84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85185E-6 C -0.03299 0.13866 -0.0658 0.27732 -0.16997 0.33982 C -0.27413 0.40232 -0.5125 0.40579 -0.625 0.37547 C -0.7375 0.34514 -0.82639 0.23542 -0.84497 0.15764 C -0.86354 0.07986 -0.75469 -0.04976 -0.73663 -0.0912 " pathEditMode="relative" ptsTypes="aaaaA">
                                      <p:cBhvr>
                                        <p:cTn id="132" dur="2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8"/>
                  </p:tgtEl>
                </p:cond>
              </p:nextCondLst>
            </p:seq>
          </p:childTnLst>
        </p:cTn>
      </p:par>
    </p:tnLst>
    <p:bldLst>
      <p:bldP spid="18452" grpId="0" animBg="1"/>
      <p:bldP spid="18452" grpId="1" animBg="1"/>
      <p:bldP spid="18453" grpId="0" animBg="1"/>
      <p:bldP spid="18453" grpId="1" animBg="1"/>
      <p:bldP spid="18454" grpId="0" animBg="1"/>
      <p:bldP spid="18454" grpId="1" animBg="1"/>
      <p:bldP spid="18455" grpId="0" animBg="1"/>
      <p:bldP spid="18455" grpId="1" animBg="1"/>
      <p:bldP spid="18456" grpId="0" animBg="1"/>
      <p:bldP spid="18456" grpId="1" animBg="1"/>
      <p:bldP spid="18457" grpId="0" animBg="1"/>
      <p:bldP spid="18457" grpId="1" animBg="1"/>
      <p:bldP spid="18458" grpId="0" animBg="1"/>
      <p:bldP spid="18458" grpId="1" animBg="1"/>
      <p:bldP spid="18459" grpId="0" animBg="1"/>
      <p:bldP spid="18459" grpId="1" animBg="1"/>
      <p:bldP spid="18460" grpId="0" animBg="1"/>
      <p:bldP spid="18460" grpId="1" animBg="1"/>
      <p:bldP spid="18461" grpId="0" animBg="1"/>
      <p:bldP spid="18461" grpId="1" animBg="1"/>
      <p:bldP spid="18462" grpId="0" animBg="1"/>
      <p:bldP spid="18462" grpId="1" animBg="1"/>
      <p:bldP spid="1846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8263" y="2276475"/>
            <a:ext cx="2725737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AutoShape 5"/>
          <p:cNvSpPr>
            <a:spLocks noChangeArrowheads="1"/>
          </p:cNvSpPr>
          <p:nvPr/>
        </p:nvSpPr>
        <p:spPr bwMode="auto">
          <a:xfrm>
            <a:off x="2014538" y="620713"/>
            <a:ext cx="7129462" cy="936625"/>
          </a:xfrm>
          <a:prstGeom prst="wedgeRoundRectCallout">
            <a:avLst>
              <a:gd name="adj1" fmla="val 32764"/>
              <a:gd name="adj2" fmla="val 224236"/>
              <a:gd name="adj3" fmla="val 16667"/>
            </a:avLst>
          </a:prstGeom>
          <a:solidFill>
            <a:srgbClr val="CCFF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i="1">
                <a:latin typeface="Georgia" pitchFamily="18" charset="0"/>
              </a:rPr>
              <a:t>Вместо звёздочек поставь цифры, чтобы получилось верное равенство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2987675" y="3068638"/>
            <a:ext cx="3455988" cy="2665412"/>
            <a:chOff x="1882" y="1933"/>
            <a:chExt cx="2177" cy="1679"/>
          </a:xfrm>
        </p:grpSpPr>
        <p:sp>
          <p:nvSpPr>
            <p:cNvPr id="23574" name="WordArt 6"/>
            <p:cNvSpPr>
              <a:spLocks noChangeArrowheads="1" noChangeShapeType="1" noTextEdit="1"/>
            </p:cNvSpPr>
            <p:nvPr/>
          </p:nvSpPr>
          <p:spPr bwMode="auto">
            <a:xfrm>
              <a:off x="2290" y="1933"/>
              <a:ext cx="1724" cy="10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750*814*</a:t>
              </a:r>
            </a:p>
            <a:p>
              <a:pPr algn="ctr"/>
              <a:r>
                <a:rPr lang="ru-RU" sz="3600" b="1" i="1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*2*6*9*1</a:t>
              </a:r>
            </a:p>
          </p:txBody>
        </p:sp>
        <p:sp>
          <p:nvSpPr>
            <p:cNvPr id="23575" name="WordArt 7"/>
            <p:cNvSpPr>
              <a:spLocks noChangeArrowheads="1" noChangeShapeType="1" noTextEdit="1"/>
            </p:cNvSpPr>
            <p:nvPr/>
          </p:nvSpPr>
          <p:spPr bwMode="auto">
            <a:xfrm>
              <a:off x="1882" y="2341"/>
              <a:ext cx="272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+</a:t>
              </a:r>
            </a:p>
          </p:txBody>
        </p:sp>
        <p:sp>
          <p:nvSpPr>
            <p:cNvPr id="23576" name="WordArt 8"/>
            <p:cNvSpPr>
              <a:spLocks noChangeArrowheads="1" noChangeShapeType="1" noTextEdit="1"/>
            </p:cNvSpPr>
            <p:nvPr/>
          </p:nvSpPr>
          <p:spPr bwMode="auto">
            <a:xfrm flipV="1">
              <a:off x="1973" y="3067"/>
              <a:ext cx="2086" cy="4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_______</a:t>
              </a:r>
            </a:p>
          </p:txBody>
        </p:sp>
        <p:sp>
          <p:nvSpPr>
            <p:cNvPr id="23577" name="WordArt 9"/>
            <p:cNvSpPr>
              <a:spLocks noChangeArrowheads="1" noChangeShapeType="1" noTextEdit="1"/>
            </p:cNvSpPr>
            <p:nvPr/>
          </p:nvSpPr>
          <p:spPr bwMode="auto">
            <a:xfrm>
              <a:off x="2018" y="3203"/>
              <a:ext cx="1995" cy="40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10*597*75</a:t>
              </a:r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323850" y="1484313"/>
            <a:ext cx="2159000" cy="2736850"/>
            <a:chOff x="567" y="935"/>
            <a:chExt cx="1360" cy="1724"/>
          </a:xfrm>
        </p:grpSpPr>
        <p:sp>
          <p:nvSpPr>
            <p:cNvPr id="23570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703" y="2205"/>
              <a:ext cx="1179" cy="45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10209</a:t>
              </a:r>
            </a:p>
          </p:txBody>
        </p:sp>
        <p:sp>
          <p:nvSpPr>
            <p:cNvPr id="23571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567" y="1298"/>
              <a:ext cx="272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+</a:t>
              </a:r>
            </a:p>
          </p:txBody>
        </p:sp>
        <p:sp>
          <p:nvSpPr>
            <p:cNvPr id="23572" name="WordArt 12"/>
            <p:cNvSpPr>
              <a:spLocks noChangeArrowheads="1" noChangeShapeType="1" noTextEdit="1"/>
            </p:cNvSpPr>
            <p:nvPr/>
          </p:nvSpPr>
          <p:spPr bwMode="auto">
            <a:xfrm flipV="1">
              <a:off x="703" y="2069"/>
              <a:ext cx="1224" cy="4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_______</a:t>
              </a:r>
            </a:p>
          </p:txBody>
        </p:sp>
        <p:sp>
          <p:nvSpPr>
            <p:cNvPr id="23573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975" y="935"/>
              <a:ext cx="907" cy="10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*5*8</a:t>
              </a:r>
            </a:p>
            <a:p>
              <a:pPr algn="ctr"/>
              <a:r>
                <a:rPr lang="ru-RU" sz="3600" b="1" i="1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5*3*</a:t>
              </a:r>
            </a:p>
          </p:txBody>
        </p:sp>
      </p:grpSp>
      <p:sp>
        <p:nvSpPr>
          <p:cNvPr id="22544" name="WordArt 16"/>
          <p:cNvSpPr>
            <a:spLocks noChangeArrowheads="1" noChangeShapeType="1" noTextEdit="1"/>
          </p:cNvSpPr>
          <p:nvPr/>
        </p:nvSpPr>
        <p:spPr bwMode="auto">
          <a:xfrm>
            <a:off x="1331913" y="2492375"/>
            <a:ext cx="358775" cy="6588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6</a:t>
            </a:r>
          </a:p>
        </p:txBody>
      </p:sp>
      <p:sp>
        <p:nvSpPr>
          <p:cNvPr id="22545" name="WordArt 17"/>
          <p:cNvSpPr>
            <a:spLocks noChangeArrowheads="1" noChangeShapeType="1" noTextEdit="1"/>
          </p:cNvSpPr>
          <p:nvPr/>
        </p:nvSpPr>
        <p:spPr bwMode="auto">
          <a:xfrm>
            <a:off x="2124075" y="2492375"/>
            <a:ext cx="287338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22546" name="WordArt 18"/>
          <p:cNvSpPr>
            <a:spLocks noChangeArrowheads="1" noChangeShapeType="1" noTextEdit="1"/>
          </p:cNvSpPr>
          <p:nvPr/>
        </p:nvSpPr>
        <p:spPr bwMode="auto">
          <a:xfrm>
            <a:off x="1692275" y="1484313"/>
            <a:ext cx="358775" cy="658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7</a:t>
            </a:r>
          </a:p>
        </p:txBody>
      </p:sp>
      <p:sp>
        <p:nvSpPr>
          <p:cNvPr id="22547" name="WordArt 19"/>
          <p:cNvSpPr>
            <a:spLocks noChangeArrowheads="1" noChangeShapeType="1" noTextEdit="1"/>
          </p:cNvSpPr>
          <p:nvPr/>
        </p:nvSpPr>
        <p:spPr bwMode="auto">
          <a:xfrm>
            <a:off x="6084888" y="3068638"/>
            <a:ext cx="358775" cy="658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22548" name="WordArt 20"/>
          <p:cNvSpPr>
            <a:spLocks noChangeArrowheads="1" noChangeShapeType="1" noTextEdit="1"/>
          </p:cNvSpPr>
          <p:nvPr/>
        </p:nvSpPr>
        <p:spPr bwMode="auto">
          <a:xfrm>
            <a:off x="4572000" y="3068638"/>
            <a:ext cx="358775" cy="658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22549" name="WordArt 21"/>
          <p:cNvSpPr>
            <a:spLocks noChangeArrowheads="1" noChangeShapeType="1" noTextEdit="1"/>
          </p:cNvSpPr>
          <p:nvPr/>
        </p:nvSpPr>
        <p:spPr bwMode="auto">
          <a:xfrm>
            <a:off x="3995738" y="5084763"/>
            <a:ext cx="358775" cy="658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7</a:t>
            </a:r>
          </a:p>
        </p:txBody>
      </p:sp>
      <p:sp>
        <p:nvSpPr>
          <p:cNvPr id="22550" name="WordArt 22"/>
          <p:cNvSpPr>
            <a:spLocks noChangeArrowheads="1" noChangeShapeType="1" noTextEdit="1"/>
          </p:cNvSpPr>
          <p:nvPr/>
        </p:nvSpPr>
        <p:spPr bwMode="auto">
          <a:xfrm>
            <a:off x="5724525" y="4076700"/>
            <a:ext cx="358775" cy="6588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22551" name="WordArt 23"/>
          <p:cNvSpPr>
            <a:spLocks noChangeArrowheads="1" noChangeShapeType="1" noTextEdit="1"/>
          </p:cNvSpPr>
          <p:nvPr/>
        </p:nvSpPr>
        <p:spPr bwMode="auto">
          <a:xfrm>
            <a:off x="5076825" y="4076700"/>
            <a:ext cx="358775" cy="6588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8</a:t>
            </a:r>
          </a:p>
        </p:txBody>
      </p:sp>
      <p:sp>
        <p:nvSpPr>
          <p:cNvPr id="22552" name="WordArt 24"/>
          <p:cNvSpPr>
            <a:spLocks noChangeArrowheads="1" noChangeShapeType="1" noTextEdit="1"/>
          </p:cNvSpPr>
          <p:nvPr/>
        </p:nvSpPr>
        <p:spPr bwMode="auto">
          <a:xfrm>
            <a:off x="4284663" y="4076700"/>
            <a:ext cx="358775" cy="6588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22553" name="WordArt 25"/>
          <p:cNvSpPr>
            <a:spLocks noChangeArrowheads="1" noChangeShapeType="1" noTextEdit="1"/>
          </p:cNvSpPr>
          <p:nvPr/>
        </p:nvSpPr>
        <p:spPr bwMode="auto">
          <a:xfrm>
            <a:off x="3635375" y="4076700"/>
            <a:ext cx="358775" cy="6588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22554" name="WordArt 26"/>
          <p:cNvSpPr>
            <a:spLocks noChangeArrowheads="1" noChangeShapeType="1" noTextEdit="1"/>
          </p:cNvSpPr>
          <p:nvPr/>
        </p:nvSpPr>
        <p:spPr bwMode="auto">
          <a:xfrm>
            <a:off x="5364163" y="5084763"/>
            <a:ext cx="358775" cy="658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0</a:t>
            </a:r>
          </a:p>
        </p:txBody>
      </p:sp>
      <p:sp>
        <p:nvSpPr>
          <p:cNvPr id="22555" name="WordArt 27"/>
          <p:cNvSpPr>
            <a:spLocks noChangeArrowheads="1" noChangeShapeType="1" noTextEdit="1"/>
          </p:cNvSpPr>
          <p:nvPr/>
        </p:nvSpPr>
        <p:spPr bwMode="auto">
          <a:xfrm>
            <a:off x="971550" y="1484313"/>
            <a:ext cx="358775" cy="658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nimBg="1"/>
      <p:bldP spid="22544" grpId="0" animBg="1"/>
      <p:bldP spid="22545" grpId="0" animBg="1"/>
      <p:bldP spid="22546" grpId="0" animBg="1"/>
      <p:bldP spid="22547" grpId="0" animBg="1"/>
      <p:bldP spid="22548" grpId="0" animBg="1"/>
      <p:bldP spid="22549" grpId="0" animBg="1"/>
      <p:bldP spid="22550" grpId="0" animBg="1"/>
      <p:bldP spid="22551" grpId="0" animBg="1"/>
      <p:bldP spid="22552" grpId="0" animBg="1"/>
      <p:bldP spid="22553" grpId="0" animBg="1"/>
      <p:bldP spid="22554" grpId="0" animBg="1"/>
      <p:bldP spid="2255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dd36efffaa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36838"/>
            <a:ext cx="242887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0" y="981075"/>
            <a:ext cx="5616575" cy="1223963"/>
          </a:xfrm>
          <a:prstGeom prst="wedgeRoundRectCallout">
            <a:avLst>
              <a:gd name="adj1" fmla="val -39032"/>
              <a:gd name="adj2" fmla="val 100194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Расставь в кружках девять цифр, чтобы сумма их на каждой стороне была 20.</a:t>
            </a:r>
          </a:p>
        </p:txBody>
      </p:sp>
      <p:sp>
        <p:nvSpPr>
          <p:cNvPr id="23559" name="AutoShape 7"/>
          <p:cNvSpPr>
            <a:spLocks noChangeArrowheads="1"/>
          </p:cNvSpPr>
          <p:nvPr/>
        </p:nvSpPr>
        <p:spPr bwMode="auto">
          <a:xfrm>
            <a:off x="3419475" y="1700213"/>
            <a:ext cx="5257800" cy="4546600"/>
          </a:xfrm>
          <a:prstGeom prst="triangle">
            <a:avLst>
              <a:gd name="adj" fmla="val 50000"/>
            </a:avLst>
          </a:prstGeom>
          <a:solidFill>
            <a:schemeClr val="accent1">
              <a:alpha val="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60" name="Oval 8"/>
          <p:cNvSpPr>
            <a:spLocks noChangeArrowheads="1"/>
          </p:cNvSpPr>
          <p:nvPr/>
        </p:nvSpPr>
        <p:spPr bwMode="auto">
          <a:xfrm>
            <a:off x="5508625" y="1125538"/>
            <a:ext cx="1081088" cy="1058862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61" name="Oval 9"/>
          <p:cNvSpPr>
            <a:spLocks noChangeArrowheads="1"/>
          </p:cNvSpPr>
          <p:nvPr/>
        </p:nvSpPr>
        <p:spPr bwMode="auto">
          <a:xfrm>
            <a:off x="3779838" y="4076700"/>
            <a:ext cx="1081087" cy="1058863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62" name="Oval 10"/>
          <p:cNvSpPr>
            <a:spLocks noChangeArrowheads="1"/>
          </p:cNvSpPr>
          <p:nvPr/>
        </p:nvSpPr>
        <p:spPr bwMode="auto">
          <a:xfrm>
            <a:off x="2916238" y="5589588"/>
            <a:ext cx="1081087" cy="1058862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63" name="Oval 11"/>
          <p:cNvSpPr>
            <a:spLocks noChangeArrowheads="1"/>
          </p:cNvSpPr>
          <p:nvPr/>
        </p:nvSpPr>
        <p:spPr bwMode="auto">
          <a:xfrm>
            <a:off x="8062913" y="5589588"/>
            <a:ext cx="1081087" cy="1058862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64" name="Oval 12"/>
          <p:cNvSpPr>
            <a:spLocks noChangeArrowheads="1"/>
          </p:cNvSpPr>
          <p:nvPr/>
        </p:nvSpPr>
        <p:spPr bwMode="auto">
          <a:xfrm>
            <a:off x="6300788" y="5589588"/>
            <a:ext cx="1081087" cy="1058862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65" name="Oval 13"/>
          <p:cNvSpPr>
            <a:spLocks noChangeArrowheads="1"/>
          </p:cNvSpPr>
          <p:nvPr/>
        </p:nvSpPr>
        <p:spPr bwMode="auto">
          <a:xfrm>
            <a:off x="4572000" y="5589588"/>
            <a:ext cx="1081088" cy="1058862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66" name="Oval 14"/>
          <p:cNvSpPr>
            <a:spLocks noChangeArrowheads="1"/>
          </p:cNvSpPr>
          <p:nvPr/>
        </p:nvSpPr>
        <p:spPr bwMode="auto">
          <a:xfrm>
            <a:off x="4716463" y="2565400"/>
            <a:ext cx="1081087" cy="1058863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67" name="Oval 15"/>
          <p:cNvSpPr>
            <a:spLocks noChangeArrowheads="1"/>
          </p:cNvSpPr>
          <p:nvPr/>
        </p:nvSpPr>
        <p:spPr bwMode="auto">
          <a:xfrm>
            <a:off x="6300788" y="2565400"/>
            <a:ext cx="1081087" cy="1058863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68" name="Oval 16"/>
          <p:cNvSpPr>
            <a:spLocks noChangeArrowheads="1"/>
          </p:cNvSpPr>
          <p:nvPr/>
        </p:nvSpPr>
        <p:spPr bwMode="auto">
          <a:xfrm>
            <a:off x="7164388" y="4149725"/>
            <a:ext cx="1081087" cy="1058863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5" name="Text Box 20"/>
          <p:cNvSpPr txBox="1">
            <a:spLocks noChangeArrowheads="1"/>
          </p:cNvSpPr>
          <p:nvPr/>
        </p:nvSpPr>
        <p:spPr bwMode="auto">
          <a:xfrm>
            <a:off x="428596" y="285728"/>
            <a:ext cx="6070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chemeClr val="accent2"/>
                </a:solidFill>
                <a:latin typeface="Georgia" pitchFamily="18" charset="0"/>
              </a:rPr>
              <a:t>Дополнительное задание.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nimBg="1"/>
      <p:bldP spid="23559" grpId="0" animBg="1"/>
      <p:bldP spid="23560" grpId="0" animBg="1"/>
      <p:bldP spid="23561" grpId="0" animBg="1"/>
      <p:bldP spid="23562" grpId="0" animBg="1"/>
      <p:bldP spid="23563" grpId="0" animBg="1"/>
      <p:bldP spid="23564" grpId="0" animBg="1"/>
      <p:bldP spid="23565" grpId="0" animBg="1"/>
      <p:bldP spid="23566" grpId="0" animBg="1"/>
      <p:bldP spid="23567" grpId="0" animBg="1"/>
      <p:bldP spid="2356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0034" y="571480"/>
            <a:ext cx="712946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Найдите закономерность и продолжите ряд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1, 2, 4, 7, 11 …</a:t>
            </a:r>
          </a:p>
          <a:p>
            <a:pPr marL="342900" indent="-342900">
              <a:buFontTx/>
              <a:buChar char="-"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1002, 2004, 3008, 4016, …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1472" y="2428868"/>
            <a:ext cx="597693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Определите порядок действий:</a:t>
            </a:r>
            <a:endParaRPr lang="en-US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(а + 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b) </a:t>
            </a:r>
            <a:r>
              <a:rPr lang="en-US" sz="2800" dirty="0">
                <a:solidFill>
                  <a:srgbClr val="002060"/>
                </a:solidFill>
              </a:rPr>
              <a:t>• c – m </a:t>
            </a:r>
            <a:r>
              <a:rPr lang="ru-RU" sz="2800" dirty="0">
                <a:solidFill>
                  <a:srgbClr val="002060"/>
                </a:solidFill>
              </a:rPr>
              <a:t>: </a:t>
            </a:r>
            <a:r>
              <a:rPr lang="en-US" sz="2800" dirty="0">
                <a:solidFill>
                  <a:srgbClr val="002060"/>
                </a:solidFill>
              </a:rPr>
              <a:t>k + n • z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643306" y="3786190"/>
            <a:ext cx="504031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Решите цепочки примеров:</a:t>
            </a:r>
          </a:p>
          <a:p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780 + 250 + 240 + 210 – 650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335 + 408 – 109 + 607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621 + 204 – 505 + 70 - 100</a:t>
            </a:r>
          </a:p>
        </p:txBody>
      </p:sp>
      <p:pic>
        <p:nvPicPr>
          <p:cNvPr id="5" name="Picture 4" descr="CRTN0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789040"/>
            <a:ext cx="3024187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-252536" y="476672"/>
            <a:ext cx="9396536" cy="638132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Прочитайте записи и решите уравнения: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+              600 ∙ 2              =       3000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неизвестное          известное                   сумма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слагаемое              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слагаемое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: 2          -            300 : 2               =       1800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неизвестное          известное               разность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уменьшаемое       вычитаемое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Обсудить выражения и их значения и обнаружить ошибки, если таковые имеются.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21,6+4,7=25,3; 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6,7-3,9=2,8; 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8,2+1,91=9,11; 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5,84-2,7=3,16; 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8-3,8=5,2;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i="1" dirty="0" smtClean="0"/>
              <a:t>Заполните таблицу: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2285992"/>
          <a:ext cx="8424936" cy="2943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6234"/>
                <a:gridCol w="2106234"/>
                <a:gridCol w="2106234"/>
                <a:gridCol w="2106234"/>
              </a:tblGrid>
              <a:tr h="849320">
                <a:tc>
                  <a:txBody>
                    <a:bodyPr/>
                    <a:lstStyle/>
                    <a:p>
                      <a:pPr indent="-311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solidFill>
                            <a:sysClr val="windowText" lastClr="000000"/>
                          </a:solidFill>
                          <a:latin typeface="Times New Roman"/>
                          <a:ea typeface="Arial Unicode MS"/>
                          <a:cs typeface="Times New Roman"/>
                        </a:rPr>
                        <a:t>I слагаемое</a:t>
                      </a:r>
                      <a:endParaRPr lang="ru-RU" sz="2800" b="1" i="1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-311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 smtClean="0">
                          <a:solidFill>
                            <a:sysClr val="windowText" lastClr="000000"/>
                          </a:solidFill>
                          <a:latin typeface="Times New Roman"/>
                          <a:ea typeface="Arial Unicode MS"/>
                          <a:cs typeface="Times New Roman"/>
                        </a:rPr>
                        <a:t>7,8</a:t>
                      </a:r>
                      <a:endParaRPr lang="ru-RU" sz="2800" b="1" i="1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-311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0" dirty="0">
                        <a:solidFill>
                          <a:sysClr val="windowText" lastClr="000000"/>
                        </a:solidFill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-311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solidFill>
                            <a:sysClr val="windowText" lastClr="000000"/>
                          </a:solidFill>
                          <a:latin typeface="Times New Roman"/>
                          <a:ea typeface="Arial Unicode MS"/>
                          <a:cs typeface="Times New Roman"/>
                        </a:rPr>
                        <a:t>8,65</a:t>
                      </a:r>
                      <a:endParaRPr lang="ru-RU" sz="2800" b="1" i="1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244568">
                <a:tc>
                  <a:txBody>
                    <a:bodyPr/>
                    <a:lstStyle/>
                    <a:p>
                      <a:pPr indent="-311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Arial Unicode MS"/>
                          <a:cs typeface="Times New Roman"/>
                        </a:rPr>
                        <a:t>II слагаемое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-311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-311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Arial Unicode MS"/>
                          <a:cs typeface="Times New Roman"/>
                        </a:rPr>
                        <a:t>6,43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-311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Arial Unicode MS"/>
                          <a:cs typeface="Times New Roman"/>
                        </a:rPr>
                        <a:t>1,35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849320">
                <a:tc>
                  <a:txBody>
                    <a:bodyPr/>
                    <a:lstStyle/>
                    <a:p>
                      <a:pPr indent="-311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Arial Unicode MS"/>
                          <a:cs typeface="Times New Roman"/>
                        </a:rPr>
                        <a:t>Сумма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-311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Arial Unicode MS"/>
                          <a:cs typeface="Times New Roman"/>
                        </a:rPr>
                        <a:t>9,8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-311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Arial Unicode MS"/>
                          <a:cs typeface="Times New Roman"/>
                        </a:rPr>
                        <a:t>11,43</a:t>
                      </a:r>
                      <a:endParaRPr lang="ru-RU" sz="2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-311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987824" y="3429000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2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4048" y="2420888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5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4437112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10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14282" y="571480"/>
            <a:ext cx="84248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Чем мы будем заниматься на уроке, мы узнаем, если правильно выполним задание.</a:t>
            </a:r>
          </a:p>
        </p:txBody>
      </p:sp>
      <p:sp>
        <p:nvSpPr>
          <p:cNvPr id="3" name="Овал 2"/>
          <p:cNvSpPr/>
          <p:nvPr/>
        </p:nvSpPr>
        <p:spPr>
          <a:xfrm>
            <a:off x="684213" y="1844675"/>
            <a:ext cx="935037" cy="50482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450</a:t>
            </a:r>
          </a:p>
        </p:txBody>
      </p:sp>
      <p:sp>
        <p:nvSpPr>
          <p:cNvPr id="4" name="Овал 3"/>
          <p:cNvSpPr/>
          <p:nvPr/>
        </p:nvSpPr>
        <p:spPr>
          <a:xfrm>
            <a:off x="2843213" y="1844675"/>
            <a:ext cx="792162" cy="50482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643438" y="1844675"/>
            <a:ext cx="936625" cy="50482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443663" y="1844675"/>
            <a:ext cx="792162" cy="50482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827088" y="2924175"/>
            <a:ext cx="792162" cy="50482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755650" y="3860800"/>
            <a:ext cx="936625" cy="50482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84213" y="4797425"/>
            <a:ext cx="935037" cy="50323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843213" y="2852738"/>
            <a:ext cx="936625" cy="50482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450</a:t>
            </a:r>
          </a:p>
        </p:txBody>
      </p:sp>
      <p:sp>
        <p:nvSpPr>
          <p:cNvPr id="11" name="Овал 10"/>
          <p:cNvSpPr/>
          <p:nvPr/>
        </p:nvSpPr>
        <p:spPr>
          <a:xfrm>
            <a:off x="4643438" y="2852738"/>
            <a:ext cx="936625" cy="50482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516688" y="2852738"/>
            <a:ext cx="935037" cy="50482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700338" y="3860800"/>
            <a:ext cx="935037" cy="50482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643438" y="3860800"/>
            <a:ext cx="936625" cy="57626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450</a:t>
            </a:r>
          </a:p>
        </p:txBody>
      </p:sp>
      <p:sp>
        <p:nvSpPr>
          <p:cNvPr id="15" name="Овал 14"/>
          <p:cNvSpPr/>
          <p:nvPr/>
        </p:nvSpPr>
        <p:spPr>
          <a:xfrm>
            <a:off x="6659563" y="3860800"/>
            <a:ext cx="792162" cy="50482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843213" y="4797425"/>
            <a:ext cx="792162" cy="50323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643438" y="4797425"/>
            <a:ext cx="936625" cy="50323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588125" y="4797425"/>
            <a:ext cx="936625" cy="50323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450</a:t>
            </a: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1692275" y="2133600"/>
            <a:ext cx="10795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4" idx="6"/>
            <a:endCxn id="5" idx="2"/>
          </p:cNvCxnSpPr>
          <p:nvPr/>
        </p:nvCxnSpPr>
        <p:spPr>
          <a:xfrm>
            <a:off x="3635375" y="2097088"/>
            <a:ext cx="1008063" cy="158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5" idx="6"/>
            <a:endCxn id="6" idx="2"/>
          </p:cNvCxnSpPr>
          <p:nvPr/>
        </p:nvCxnSpPr>
        <p:spPr>
          <a:xfrm>
            <a:off x="5580063" y="2097088"/>
            <a:ext cx="863600" cy="158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1692275" y="3141663"/>
            <a:ext cx="1079500" cy="158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0" idx="6"/>
            <a:endCxn id="11" idx="2"/>
          </p:cNvCxnSpPr>
          <p:nvPr/>
        </p:nvCxnSpPr>
        <p:spPr>
          <a:xfrm>
            <a:off x="3779838" y="3105150"/>
            <a:ext cx="8636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1" idx="6"/>
            <a:endCxn id="12" idx="2"/>
          </p:cNvCxnSpPr>
          <p:nvPr/>
        </p:nvCxnSpPr>
        <p:spPr>
          <a:xfrm>
            <a:off x="5580063" y="3105150"/>
            <a:ext cx="936625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1692275" y="4149725"/>
            <a:ext cx="10795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1692275" y="5084763"/>
            <a:ext cx="1079500" cy="158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3635375" y="4076700"/>
            <a:ext cx="1081088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5580063" y="4076700"/>
            <a:ext cx="10795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5580063" y="5084763"/>
            <a:ext cx="1079500" cy="158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3635375" y="5084763"/>
            <a:ext cx="1081088" cy="158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1979613" y="1628775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: 9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3779838" y="1628775"/>
            <a:ext cx="7905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+ 63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5724525" y="1557338"/>
            <a:ext cx="6715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- 79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7668344" y="1700808"/>
            <a:ext cx="5048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250825" y="2924175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1835150" y="2636838"/>
            <a:ext cx="677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• 10</a:t>
            </a:r>
          </a:p>
        </p:txBody>
      </p:sp>
      <p:sp>
        <p:nvSpPr>
          <p:cNvPr id="66" name="TextBox 65"/>
          <p:cNvSpPr txBox="1">
            <a:spLocks noChangeArrowheads="1"/>
          </p:cNvSpPr>
          <p:nvPr/>
        </p:nvSpPr>
        <p:spPr bwMode="auto">
          <a:xfrm>
            <a:off x="3851275" y="2565400"/>
            <a:ext cx="8270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- 340</a:t>
            </a:r>
          </a:p>
        </p:txBody>
      </p:sp>
      <p:sp>
        <p:nvSpPr>
          <p:cNvPr id="67" name="TextBox 66"/>
          <p:cNvSpPr txBox="1">
            <a:spLocks noChangeArrowheads="1"/>
          </p:cNvSpPr>
          <p:nvPr/>
        </p:nvSpPr>
        <p:spPr bwMode="auto">
          <a:xfrm>
            <a:off x="5795963" y="2636838"/>
            <a:ext cx="5222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• 9</a:t>
            </a:r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7740650" y="2781300"/>
            <a:ext cx="43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69" name="TextBox 68"/>
          <p:cNvSpPr txBox="1">
            <a:spLocks noChangeArrowheads="1"/>
          </p:cNvSpPr>
          <p:nvPr/>
        </p:nvSpPr>
        <p:spPr bwMode="auto">
          <a:xfrm>
            <a:off x="250825" y="3860800"/>
            <a:ext cx="433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</a:t>
            </a:r>
          </a:p>
        </p:txBody>
      </p:sp>
      <p:sp>
        <p:nvSpPr>
          <p:cNvPr id="70" name="TextBox 69"/>
          <p:cNvSpPr txBox="1">
            <a:spLocks noChangeArrowheads="1"/>
          </p:cNvSpPr>
          <p:nvPr/>
        </p:nvSpPr>
        <p:spPr bwMode="auto">
          <a:xfrm>
            <a:off x="1908175" y="3573463"/>
            <a:ext cx="5762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 : 3</a:t>
            </a:r>
          </a:p>
        </p:txBody>
      </p: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3779838" y="3573463"/>
            <a:ext cx="8969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+ 143</a:t>
            </a:r>
          </a:p>
        </p:txBody>
      </p:sp>
      <p:sp>
        <p:nvSpPr>
          <p:cNvPr id="73" name="TextBox 72"/>
          <p:cNvSpPr txBox="1">
            <a:spLocks noChangeArrowheads="1"/>
          </p:cNvSpPr>
          <p:nvPr/>
        </p:nvSpPr>
        <p:spPr bwMode="auto">
          <a:xfrm>
            <a:off x="5724525" y="3573463"/>
            <a:ext cx="500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: 5</a:t>
            </a:r>
          </a:p>
        </p:txBody>
      </p:sp>
      <p:sp>
        <p:nvSpPr>
          <p:cNvPr id="74" name="TextBox 73"/>
          <p:cNvSpPr txBox="1">
            <a:spLocks noChangeArrowheads="1"/>
          </p:cNvSpPr>
          <p:nvPr/>
        </p:nvSpPr>
        <p:spPr bwMode="auto">
          <a:xfrm>
            <a:off x="7812088" y="3789363"/>
            <a:ext cx="407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</a:t>
            </a:r>
          </a:p>
        </p:txBody>
      </p:sp>
      <p:sp>
        <p:nvSpPr>
          <p:cNvPr id="75" name="TextBox 74"/>
          <p:cNvSpPr txBox="1">
            <a:spLocks noChangeArrowheads="1"/>
          </p:cNvSpPr>
          <p:nvPr/>
        </p:nvSpPr>
        <p:spPr bwMode="auto">
          <a:xfrm>
            <a:off x="250825" y="4797425"/>
            <a:ext cx="433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TextBox 75"/>
          <p:cNvSpPr txBox="1">
            <a:spLocks noChangeArrowheads="1"/>
          </p:cNvSpPr>
          <p:nvPr/>
        </p:nvSpPr>
        <p:spPr bwMode="auto">
          <a:xfrm>
            <a:off x="2051050" y="4508500"/>
            <a:ext cx="642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: 11</a:t>
            </a:r>
          </a:p>
        </p:txBody>
      </p: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3851275" y="4581525"/>
            <a:ext cx="52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• 8</a:t>
            </a:r>
          </a:p>
        </p:txBody>
      </p:sp>
      <p:sp>
        <p:nvSpPr>
          <p:cNvPr id="78" name="TextBox 77"/>
          <p:cNvSpPr txBox="1">
            <a:spLocks noChangeArrowheads="1"/>
          </p:cNvSpPr>
          <p:nvPr/>
        </p:nvSpPr>
        <p:spPr bwMode="auto">
          <a:xfrm>
            <a:off x="5580063" y="4581525"/>
            <a:ext cx="10398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+ 210</a:t>
            </a:r>
          </a:p>
        </p:txBody>
      </p:sp>
      <p:sp>
        <p:nvSpPr>
          <p:cNvPr id="89" name="TextBox 88"/>
          <p:cNvSpPr txBox="1">
            <a:spLocks noChangeArrowheads="1"/>
          </p:cNvSpPr>
          <p:nvPr/>
        </p:nvSpPr>
        <p:spPr bwMode="auto">
          <a:xfrm>
            <a:off x="1115616" y="5589588"/>
            <a:ext cx="80283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Расположите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числа с соответствующими буквами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порядке возрастания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2987675" y="1844675"/>
            <a:ext cx="5762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4787900" y="1844675"/>
            <a:ext cx="7794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113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6516688" y="1844675"/>
            <a:ext cx="5762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34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971550" y="2924175"/>
            <a:ext cx="504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4787900" y="2852738"/>
            <a:ext cx="7413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110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6659563" y="2852738"/>
            <a:ext cx="719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990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6804025" y="3860800"/>
            <a:ext cx="492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90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2843213" y="3860800"/>
            <a:ext cx="7905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207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900113" y="3860800"/>
            <a:ext cx="8080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621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4787900" y="4797425"/>
            <a:ext cx="7905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240</a:t>
            </a:r>
          </a:p>
        </p:txBody>
      </p: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2987675" y="4797425"/>
            <a:ext cx="565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64" name="TextBox 63"/>
          <p:cNvSpPr txBox="1">
            <a:spLocks noChangeArrowheads="1"/>
          </p:cNvSpPr>
          <p:nvPr/>
        </p:nvSpPr>
        <p:spPr bwMode="auto">
          <a:xfrm>
            <a:off x="827088" y="4797425"/>
            <a:ext cx="649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330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1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0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9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8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7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3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6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5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4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3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4000"/>
                            </p:stCondLst>
                            <p:childTnLst>
                              <p:par>
                                <p:cTn id="14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0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5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0" dur="20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5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0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5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0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5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0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5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0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5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0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7" grpId="0"/>
      <p:bldP spid="48" grpId="0"/>
      <p:bldP spid="49" grpId="0"/>
      <p:bldP spid="50" grpId="0"/>
      <p:bldP spid="51" grpId="0"/>
      <p:bldP spid="52" grpId="0"/>
      <p:bldP spid="66" grpId="0"/>
      <p:bldP spid="67" grpId="0"/>
      <p:bldP spid="68" grpId="0"/>
      <p:bldP spid="69" grpId="0"/>
      <p:bldP spid="70" grpId="0"/>
      <p:bldP spid="71" grpId="0"/>
      <p:bldP spid="73" grpId="0"/>
      <p:bldP spid="74" grpId="0"/>
      <p:bldP spid="75" grpId="0"/>
      <p:bldP spid="76" grpId="0"/>
      <p:bldP spid="77" grpId="0"/>
      <p:bldP spid="78" grpId="0"/>
      <p:bldP spid="89" grpId="0"/>
      <p:bldP spid="53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лако 4"/>
          <p:cNvSpPr/>
          <p:nvPr/>
        </p:nvSpPr>
        <p:spPr>
          <a:xfrm>
            <a:off x="-252536" y="620688"/>
            <a:ext cx="8856984" cy="4608512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84213" y="476250"/>
            <a:ext cx="748823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Арифметический диктант.  Запишите ответы.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99592" y="1268760"/>
            <a:ext cx="71278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Найдите сумму чисел 5499 и 8000.</a:t>
            </a:r>
          </a:p>
          <a:p>
            <a:pPr marL="457200" indent="-457200">
              <a:buFontTx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Увеличьте число 270 в 1000 раз.</a:t>
            </a:r>
          </a:p>
          <a:p>
            <a:pPr marL="457200" indent="-457200">
              <a:buFontTx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Запишите наименьшее пятизначное число.</a:t>
            </a:r>
          </a:p>
          <a:p>
            <a:pPr marL="457200" indent="-457200">
              <a:buFontTx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Сколько цифр в записи числа 775775.</a:t>
            </a:r>
          </a:p>
          <a:p>
            <a:pPr marL="457200" indent="-457200">
              <a:buFontTx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Найдите разность чисел 99000 и 88000.</a:t>
            </a:r>
          </a:p>
          <a:p>
            <a:pPr marL="457200" indent="-457200">
              <a:buFontTx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Найдите четвёртую часть от числа 960.</a:t>
            </a:r>
          </a:p>
          <a:p>
            <a:pPr marL="457200" indent="-457200">
              <a:buFontTx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Найдите три четверти от числа 1000.</a:t>
            </a:r>
          </a:p>
          <a:p>
            <a:pPr marL="457200" indent="-457200">
              <a:buFontTx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Выразите 540 мин в часах</a:t>
            </a:r>
          </a:p>
          <a:p>
            <a:pPr marL="457200" indent="-457200">
              <a:buFontTx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Выразите 5 м 20 см в миллиметрах.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23928" y="5229200"/>
            <a:ext cx="46085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Проверьте ответы: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13499, 270000, 10000, 2, 11000, 240,750,  9 часов,  5200 мм.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</a:rPr>
              <a:t>Математический фокус.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905000"/>
            <a:ext cx="8229600" cy="4114800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Задумайте число.</a:t>
            </a:r>
          </a:p>
          <a:p>
            <a:pPr eaLnBrk="1" hangingPunct="1">
              <a:buFontTx/>
              <a:buNone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Прибавьте к нему 12,</a:t>
            </a:r>
          </a:p>
          <a:p>
            <a:pPr eaLnBrk="1" hangingPunct="1">
              <a:buFontTx/>
              <a:buNone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Затем вычтите 7.</a:t>
            </a:r>
          </a:p>
          <a:p>
            <a:pPr eaLnBrk="1" hangingPunct="1">
              <a:buFontTx/>
              <a:buNone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 результату прибавьте 8.</a:t>
            </a:r>
          </a:p>
          <a:p>
            <a:pPr eaLnBrk="1" hangingPunct="1">
              <a:buFontTx/>
              <a:buNone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Скажите, сколько получилось.</a:t>
            </a:r>
          </a:p>
          <a:p>
            <a:pPr eaLnBrk="1" hangingPunct="1">
              <a:buFontTx/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Какое число было задумано,   если в ответе получилось:</a:t>
            </a:r>
          </a:p>
          <a:p>
            <a:pPr eaLnBrk="1" hangingPunct="1">
              <a:buFontTx/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а) 16;</a:t>
            </a:r>
          </a:p>
          <a:p>
            <a:pPr eaLnBrk="1" hangingPunct="1">
              <a:buFontTx/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б) 27;</a:t>
            </a:r>
          </a:p>
          <a:p>
            <a:pPr eaLnBrk="1" hangingPunct="1">
              <a:buFontTx/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в) 1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eaLnBrk="1" hangingPunct="1">
              <a:buFontTx/>
              <a:buNone/>
            </a:pPr>
            <a:endParaRPr lang="ru-RU" sz="2000" dirty="0" smtClean="0"/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 rot="10796146" flipV="1">
            <a:off x="5105400" y="2514600"/>
            <a:ext cx="3667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 dirty="0">
                <a:latin typeface="Tahoma" pitchFamily="34" charset="0"/>
              </a:rPr>
              <a:t>(X + 12) -7 + 8 =  x +13</a:t>
            </a:r>
            <a:endParaRPr lang="ru-RU" sz="2000" b="1" i="1" dirty="0">
              <a:latin typeface="Tahoma" pitchFamily="34" charset="0"/>
            </a:endParaRPr>
          </a:p>
        </p:txBody>
      </p:sp>
      <p:sp>
        <p:nvSpPr>
          <p:cNvPr id="5" name="AutoShape 14"/>
          <p:cNvSpPr>
            <a:spLocks noChangeArrowheads="1"/>
          </p:cNvSpPr>
          <p:nvPr/>
        </p:nvSpPr>
        <p:spPr bwMode="auto">
          <a:xfrm rot="11499565" flipV="1">
            <a:off x="6209238" y="4990108"/>
            <a:ext cx="2057400" cy="1447800"/>
          </a:xfrm>
          <a:prstGeom prst="star16">
            <a:avLst>
              <a:gd name="adj" fmla="val 37500"/>
            </a:avLst>
          </a:prstGeom>
          <a:solidFill>
            <a:srgbClr val="FF9900"/>
          </a:solidFill>
          <a:ln w="9525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 b="1" dirty="0">
              <a:latin typeface="Times New Roman" pitchFamily="18" charset="0"/>
            </a:endParaRPr>
          </a:p>
          <a:p>
            <a:pPr algn="ctr"/>
            <a:r>
              <a:rPr lang="ru-RU" b="1" dirty="0">
                <a:latin typeface="Monotype Corsiva" pitchFamily="66" charset="0"/>
              </a:rPr>
              <a:t>Математический </a:t>
            </a:r>
          </a:p>
          <a:p>
            <a:pPr algn="ctr"/>
            <a:r>
              <a:rPr lang="ru-RU" b="1" dirty="0">
                <a:latin typeface="Monotype Corsiva" pitchFamily="66" charset="0"/>
              </a:rPr>
              <a:t>фокус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09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409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409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409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</a:rPr>
              <a:t>Математический фокус.</a:t>
            </a:r>
            <a:endParaRPr lang="ru-RU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05000"/>
            <a:ext cx="9144000" cy="411480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Напишите в тетрадях секретно </a:t>
            </a:r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трехзначное число</a:t>
            </a:r>
          </a:p>
          <a:p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Припишите к нему то же самое число</a:t>
            </a:r>
          </a:p>
          <a:p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Разделите его на 7</a:t>
            </a:r>
          </a:p>
          <a:p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Разделите на 11</a:t>
            </a:r>
          </a:p>
          <a:p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Разделите на 13</a:t>
            </a:r>
          </a:p>
          <a:p>
            <a:pPr>
              <a:buFont typeface="Wingdings" pitchFamily="2" charset="2"/>
              <a:buNone/>
            </a:pPr>
            <a:r>
              <a:rPr lang="ru-RU" b="1" i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РЕЗУЛЬТАТ: Вы получили загаданное число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>
                <a:rot lat="300000" lon="0" rev="0"/>
              </a:camera>
              <a:lightRig rig="threePt" dir="t"/>
            </a:scene3d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2132856"/>
            <a:ext cx="576064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</a:t>
            </a:r>
          </a:p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внимание!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ятно 1 6"/>
          <p:cNvSpPr/>
          <p:nvPr/>
        </p:nvSpPr>
        <p:spPr>
          <a:xfrm>
            <a:off x="-1404664" y="-243408"/>
            <a:ext cx="11449272" cy="7848872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Выполнить деление :</a:t>
            </a:r>
            <a:endParaRPr lang="ru-RU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45 : 9 ;       0 : 67;       234 : 1;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567 : 567;      34 :17;          а:а;  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:0;      </a:t>
            </a:r>
            <a:r>
              <a:rPr lang="en-US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200</a:t>
            </a: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      0:а;       с:1; 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47 : 13</a:t>
            </a:r>
            <a:endParaRPr lang="ru-RU" sz="4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2428875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179388" y="836613"/>
            <a:ext cx="6265862" cy="576262"/>
          </a:xfrm>
          <a:prstGeom prst="wedgeRoundRectCallout">
            <a:avLst>
              <a:gd name="adj1" fmla="val -43083"/>
              <a:gd name="adj2" fmla="val 333194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i="1" dirty="0">
                <a:solidFill>
                  <a:srgbClr val="993300"/>
                </a:solidFill>
                <a:latin typeface="Georgia" pitchFamily="18" charset="0"/>
              </a:rPr>
              <a:t>Вычисли удобным способом: </a:t>
            </a:r>
          </a:p>
        </p:txBody>
      </p:sp>
      <p:sp>
        <p:nvSpPr>
          <p:cNvPr id="15366" name="WordArt 6"/>
          <p:cNvSpPr>
            <a:spLocks noChangeArrowheads="1" noChangeShapeType="1" noTextEdit="1"/>
          </p:cNvSpPr>
          <p:nvPr/>
        </p:nvSpPr>
        <p:spPr bwMode="auto">
          <a:xfrm>
            <a:off x="2627313" y="1484313"/>
            <a:ext cx="57594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37 + 48 + 23 + 12 = </a:t>
            </a:r>
          </a:p>
        </p:txBody>
      </p:sp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2700338" y="2205038"/>
            <a:ext cx="3816350" cy="517525"/>
          </a:xfrm>
          <a:prstGeom prst="curvedUpArrow">
            <a:avLst>
              <a:gd name="adj1" fmla="val 147485"/>
              <a:gd name="adj2" fmla="val 294969"/>
              <a:gd name="adj3" fmla="val 33333"/>
            </a:avLst>
          </a:prstGeom>
          <a:solidFill>
            <a:srgbClr val="FF9900"/>
          </a:solidFill>
          <a:ln w="9525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9" name="WordArt 9"/>
          <p:cNvSpPr>
            <a:spLocks noChangeArrowheads="1" noChangeShapeType="1" noTextEdit="1"/>
          </p:cNvSpPr>
          <p:nvPr/>
        </p:nvSpPr>
        <p:spPr bwMode="auto">
          <a:xfrm>
            <a:off x="2268538" y="3068638"/>
            <a:ext cx="28797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= (37 + 23)</a:t>
            </a:r>
          </a:p>
        </p:txBody>
      </p:sp>
      <p:sp>
        <p:nvSpPr>
          <p:cNvPr id="15370" name="AutoShape 10"/>
          <p:cNvSpPr>
            <a:spLocks noChangeArrowheads="1"/>
          </p:cNvSpPr>
          <p:nvPr/>
        </p:nvSpPr>
        <p:spPr bwMode="auto">
          <a:xfrm>
            <a:off x="4067175" y="2205038"/>
            <a:ext cx="3816350" cy="517525"/>
          </a:xfrm>
          <a:prstGeom prst="curvedUpArrow">
            <a:avLst>
              <a:gd name="adj1" fmla="val 147485"/>
              <a:gd name="adj2" fmla="val 294969"/>
              <a:gd name="adj3" fmla="val 33333"/>
            </a:avLst>
          </a:prstGeom>
          <a:solidFill>
            <a:srgbClr val="FF9900"/>
          </a:solidFill>
          <a:ln w="9525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1" name="WordArt 11"/>
          <p:cNvSpPr>
            <a:spLocks noChangeArrowheads="1" noChangeShapeType="1" noTextEdit="1"/>
          </p:cNvSpPr>
          <p:nvPr/>
        </p:nvSpPr>
        <p:spPr bwMode="auto">
          <a:xfrm>
            <a:off x="5292725" y="3068638"/>
            <a:ext cx="36734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+ (48 + 12) =</a:t>
            </a:r>
          </a:p>
        </p:txBody>
      </p:sp>
      <p:sp>
        <p:nvSpPr>
          <p:cNvPr id="15372" name="WordArt 12"/>
          <p:cNvSpPr>
            <a:spLocks noChangeArrowheads="1" noChangeShapeType="1" noTextEdit="1"/>
          </p:cNvSpPr>
          <p:nvPr/>
        </p:nvSpPr>
        <p:spPr bwMode="auto">
          <a:xfrm>
            <a:off x="3708400" y="4076700"/>
            <a:ext cx="28797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= 60 + 60</a:t>
            </a:r>
          </a:p>
        </p:txBody>
      </p:sp>
      <p:sp>
        <p:nvSpPr>
          <p:cNvPr id="15373" name="AutoShape 13"/>
          <p:cNvSpPr>
            <a:spLocks noChangeArrowheads="1"/>
          </p:cNvSpPr>
          <p:nvPr/>
        </p:nvSpPr>
        <p:spPr bwMode="auto">
          <a:xfrm>
            <a:off x="3779838" y="4652963"/>
            <a:ext cx="3313112" cy="1778000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b="1" i="1">
                <a:solidFill>
                  <a:srgbClr val="FF0000"/>
                </a:solidFill>
                <a:latin typeface="Times New Roman" pitchFamily="18" charset="0"/>
              </a:rPr>
              <a:t>120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5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9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5366" grpId="0" animBg="1"/>
      <p:bldP spid="15368" grpId="0" animBg="1"/>
      <p:bldP spid="15368" grpId="1" animBg="1"/>
      <p:bldP spid="15369" grpId="0" animBg="1"/>
      <p:bldP spid="15370" grpId="0" animBg="1"/>
      <p:bldP spid="15370" grpId="1" animBg="1"/>
      <p:bldP spid="15371" grpId="0" animBg="1"/>
      <p:bldP spid="15372" grpId="0" animBg="1"/>
      <p:bldP spid="1537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Некоторые числа можно умножать на 15 устно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42∙15 = 42∙ (10 + 5) = 420 + 210 = 630.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Видно, что результат можно было получить, приписав к числу 42 справа нуль и прибавив половину полученного числа.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Пользуясь этим приемом, выполните умножение на 15 чисел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а) 62;  б) 120;  в) 32;  г) 780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4111429"/>
            <a:ext cx="1512168" cy="2465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sz="3200" b="1" i="1" dirty="0" smtClean="0">
                <a:solidFill>
                  <a:schemeClr val="tx2"/>
                </a:solidFill>
              </a:rPr>
              <a:t>Найдите  ошибки  в  решении</a:t>
            </a:r>
            <a:br>
              <a:rPr lang="ru-RU" sz="3200" b="1" i="1" dirty="0" smtClean="0">
                <a:solidFill>
                  <a:schemeClr val="tx2"/>
                </a:solidFill>
              </a:rPr>
            </a:br>
            <a:r>
              <a:rPr lang="ru-RU" sz="3200" b="1" i="1" dirty="0" smtClean="0">
                <a:solidFill>
                  <a:schemeClr val="tx2"/>
                </a:solidFill>
              </a:rPr>
              <a:t>примера:</a:t>
            </a:r>
          </a:p>
        </p:txBody>
      </p:sp>
      <p:graphicFrame>
        <p:nvGraphicFramePr>
          <p:cNvPr id="32771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827088" y="1879600"/>
          <a:ext cx="5545137" cy="65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Формула" r:id="rId3" imgW="1498320" imgH="177480" progId="Equation.3">
                  <p:embed/>
                </p:oleObj>
              </mc:Choice>
              <mc:Fallback>
                <p:oleObj name="Формула" r:id="rId3" imgW="1498320" imgH="177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1879600"/>
                        <a:ext cx="5545137" cy="658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2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116013" y="2708275"/>
          <a:ext cx="3671887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Формула" r:id="rId5" imgW="1180800" imgH="203040" progId="Equation.3">
                  <p:embed/>
                </p:oleObj>
              </mc:Choice>
              <mc:Fallback>
                <p:oleObj name="Формула" r:id="rId5" imgW="1180800" imgH="203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2708275"/>
                        <a:ext cx="3671887" cy="631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3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042988" y="3357563"/>
          <a:ext cx="3960812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Формула" r:id="rId7" imgW="1218960" imgH="203040" progId="Equation.3">
                  <p:embed/>
                </p:oleObj>
              </mc:Choice>
              <mc:Fallback>
                <p:oleObj name="Формула" r:id="rId7" imgW="121896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3357563"/>
                        <a:ext cx="3960812" cy="63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4" name="Object 6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1042988" y="4014788"/>
          <a:ext cx="4752975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Формула" r:id="rId9" imgW="1485720" imgH="203040" progId="Equation.3">
                  <p:embed/>
                </p:oleObj>
              </mc:Choice>
              <mc:Fallback>
                <p:oleObj name="Формула" r:id="rId9" imgW="1485720" imgH="203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4014788"/>
                        <a:ext cx="4752975" cy="649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5" name="Object 7"/>
          <p:cNvGraphicFramePr>
            <a:graphicFrameLocks noChangeAspect="1"/>
          </p:cNvGraphicFramePr>
          <p:nvPr/>
        </p:nvGraphicFramePr>
        <p:xfrm>
          <a:off x="1042988" y="4724400"/>
          <a:ext cx="3889375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Формула" r:id="rId11" imgW="1231560" imgH="203040" progId="Equation.3">
                  <p:embed/>
                </p:oleObj>
              </mc:Choice>
              <mc:Fallback>
                <p:oleObj name="Формула" r:id="rId11" imgW="1231560" imgH="2030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4724400"/>
                        <a:ext cx="3889375" cy="641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6443663" y="1844675"/>
            <a:ext cx="1512887" cy="6985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/>
              <a:t>5560</a:t>
            </a:r>
          </a:p>
        </p:txBody>
      </p:sp>
      <p:sp>
        <p:nvSpPr>
          <p:cNvPr id="5137" name="Rectangle 10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2779" name="Object 11"/>
          <p:cNvGraphicFramePr>
            <a:graphicFrameLocks noChangeAspect="1"/>
          </p:cNvGraphicFramePr>
          <p:nvPr/>
        </p:nvGraphicFramePr>
        <p:xfrm>
          <a:off x="1116013" y="2708275"/>
          <a:ext cx="2398712" cy="65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Формула" r:id="rId13" imgW="736560" imgH="203040" progId="Equation.3">
                  <p:embed/>
                </p:oleObj>
              </mc:Choice>
              <mc:Fallback>
                <p:oleObj name="Формула" r:id="rId13" imgW="736560" imgH="2030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2708275"/>
                        <a:ext cx="2398712" cy="652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8" name="Rectangle 12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2781" name="Object 13"/>
          <p:cNvGraphicFramePr>
            <a:graphicFrameLocks noChangeAspect="1"/>
          </p:cNvGraphicFramePr>
          <p:nvPr/>
        </p:nvGraphicFramePr>
        <p:xfrm>
          <a:off x="1042988" y="3357563"/>
          <a:ext cx="2246312" cy="63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Формула" r:id="rId15" imgW="711000" imgH="203040" progId="Equation.3">
                  <p:embed/>
                </p:oleObj>
              </mc:Choice>
              <mc:Fallback>
                <p:oleObj name="Формула" r:id="rId15" imgW="711000" imgH="2030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3357563"/>
                        <a:ext cx="2246312" cy="633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9" name="Rectangle 14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2783" name="Object 15"/>
          <p:cNvGraphicFramePr>
            <a:graphicFrameLocks noChangeAspect="1"/>
          </p:cNvGraphicFramePr>
          <p:nvPr/>
        </p:nvGraphicFramePr>
        <p:xfrm>
          <a:off x="1042988" y="4005263"/>
          <a:ext cx="3452812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Формула" r:id="rId17" imgW="1041120" imgH="203040" progId="Equation.3">
                  <p:embed/>
                </p:oleObj>
              </mc:Choice>
              <mc:Fallback>
                <p:oleObj name="Формула" r:id="rId17" imgW="1041120" imgH="20304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4005263"/>
                        <a:ext cx="3452812" cy="663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85" name="Object 17"/>
          <p:cNvGraphicFramePr>
            <a:graphicFrameLocks noChangeAspect="1"/>
          </p:cNvGraphicFramePr>
          <p:nvPr/>
        </p:nvGraphicFramePr>
        <p:xfrm>
          <a:off x="1042988" y="4652963"/>
          <a:ext cx="33909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Формула" r:id="rId19" imgW="1028520" imgH="203040" progId="Equation.3">
                  <p:embed/>
                </p:oleObj>
              </mc:Choice>
              <mc:Fallback>
                <p:oleObj name="Формула" r:id="rId19" imgW="1028520" imgH="20304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4652963"/>
                        <a:ext cx="3390900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86" name="Rectangle 18"/>
          <p:cNvSpPr>
            <a:spLocks noChangeArrowheads="1"/>
          </p:cNvSpPr>
          <p:nvPr/>
        </p:nvSpPr>
        <p:spPr bwMode="auto">
          <a:xfrm>
            <a:off x="6300788" y="1844675"/>
            <a:ext cx="1728787" cy="720725"/>
          </a:xfrm>
          <a:prstGeom prst="rect">
            <a:avLst/>
          </a:prstGeom>
          <a:solidFill>
            <a:srgbClr val="FEC2E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/>
              <a:t>18130</a:t>
            </a:r>
          </a:p>
        </p:txBody>
      </p:sp>
      <p:sp>
        <p:nvSpPr>
          <p:cNvPr id="32787" name="WordArt 19"/>
          <p:cNvSpPr>
            <a:spLocks noChangeArrowheads="1" noChangeShapeType="1" noTextEdit="1"/>
          </p:cNvSpPr>
          <p:nvPr/>
        </p:nvSpPr>
        <p:spPr bwMode="auto">
          <a:xfrm>
            <a:off x="2484438" y="5661025"/>
            <a:ext cx="3889375" cy="9096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omic Sans MS"/>
              </a:rPr>
              <a:t>Молодцы!</a:t>
            </a:r>
          </a:p>
        </p:txBody>
      </p:sp>
      <p:pic>
        <p:nvPicPr>
          <p:cNvPr id="32788" name="Picture 20" descr="CRCTR304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877050" y="2492375"/>
            <a:ext cx="2271713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2789" name="Object 21"/>
          <p:cNvGraphicFramePr>
            <a:graphicFrameLocks noChangeAspect="1"/>
          </p:cNvGraphicFramePr>
          <p:nvPr/>
        </p:nvGraphicFramePr>
        <p:xfrm>
          <a:off x="3419475" y="2708275"/>
          <a:ext cx="1223963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Формула" r:id="rId22" imgW="406080" imgH="177480" progId="Equation.3">
                  <p:embed/>
                </p:oleObj>
              </mc:Choice>
              <mc:Fallback>
                <p:oleObj name="Формула" r:id="rId22" imgW="406080" imgH="17748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2708275"/>
                        <a:ext cx="1223963" cy="536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90" name="Object 22"/>
          <p:cNvGraphicFramePr>
            <a:graphicFrameLocks noChangeAspect="1"/>
          </p:cNvGraphicFramePr>
          <p:nvPr/>
        </p:nvGraphicFramePr>
        <p:xfrm>
          <a:off x="3348038" y="3357563"/>
          <a:ext cx="792162" cy="554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Формула" r:id="rId24" imgW="253800" imgH="177480" progId="Equation.3">
                  <p:embed/>
                </p:oleObj>
              </mc:Choice>
              <mc:Fallback>
                <p:oleObj name="Формула" r:id="rId24" imgW="253800" imgH="17748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3357563"/>
                        <a:ext cx="792162" cy="554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91" name="Object 23"/>
          <p:cNvGraphicFramePr>
            <a:graphicFrameLocks noChangeAspect="1"/>
          </p:cNvGraphicFramePr>
          <p:nvPr/>
        </p:nvGraphicFramePr>
        <p:xfrm>
          <a:off x="4427538" y="4005263"/>
          <a:ext cx="1282700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Формула" r:id="rId26" imgW="406080" imgH="177480" progId="Equation.3">
                  <p:embed/>
                </p:oleObj>
              </mc:Choice>
              <mc:Fallback>
                <p:oleObj name="Формула" r:id="rId26" imgW="406080" imgH="17748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4005263"/>
                        <a:ext cx="1282700" cy="5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92" name="Object 24"/>
          <p:cNvGraphicFramePr>
            <a:graphicFrameLocks noChangeAspect="1"/>
          </p:cNvGraphicFramePr>
          <p:nvPr/>
        </p:nvGraphicFramePr>
        <p:xfrm>
          <a:off x="4500563" y="4652963"/>
          <a:ext cx="1282700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8" name="Формула" r:id="rId28" imgW="406080" imgH="177480" progId="Equation.3">
                  <p:embed/>
                </p:oleObj>
              </mc:Choice>
              <mc:Fallback>
                <p:oleObj name="Формула" r:id="rId28" imgW="406080" imgH="17748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4652963"/>
                        <a:ext cx="1282700" cy="5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950"/>
                            </p:stCondLst>
                            <p:childTnLst>
                              <p:par>
                                <p:cTn id="1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3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2" dur="1000"/>
                                        <p:tgtEl>
                                          <p:spTgt spid="3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2" dur="1000"/>
                                        <p:tgtEl>
                                          <p:spTgt spid="32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5" dur="10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2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2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2" dur="1000"/>
                                        <p:tgtEl>
                                          <p:spTgt spid="32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"/>
                            </p:stCondLst>
                            <p:childTnLst>
                              <p:par>
                                <p:cTn id="134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00"/>
                            </p:stCondLst>
                            <p:childTnLst>
                              <p:par>
                                <p:cTn id="14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3500"/>
                            </p:stCondLst>
                            <p:childTnLst>
                              <p:par>
                                <p:cTn id="15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4000"/>
                            </p:stCondLst>
                            <p:childTnLst>
                              <p:par>
                                <p:cTn id="16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6" grpId="0" animBg="1"/>
      <p:bldP spid="32776" grpId="1" animBg="1"/>
      <p:bldP spid="32786" grpId="0" animBg="1"/>
      <p:bldP spid="3278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242888"/>
            <a:ext cx="8229600" cy="1143001"/>
          </a:xfrm>
        </p:spPr>
        <p:txBody>
          <a:bodyPr/>
          <a:lstStyle/>
          <a:p>
            <a:pPr algn="l" eaLnBrk="1" hangingPunct="1"/>
            <a:r>
              <a:rPr lang="ru-RU" sz="3200" b="1" i="1" smtClean="0">
                <a:solidFill>
                  <a:schemeClr val="accent2"/>
                </a:solidFill>
                <a:latin typeface="Georgia" pitchFamily="18" charset="0"/>
              </a:rPr>
              <a:t>Математический диктант</a:t>
            </a:r>
          </a:p>
        </p:txBody>
      </p:sp>
      <p:graphicFrame>
        <p:nvGraphicFramePr>
          <p:cNvPr id="24641" name="Group 65"/>
          <p:cNvGraphicFramePr>
            <a:graphicFrameLocks noGrp="1"/>
          </p:cNvGraphicFramePr>
          <p:nvPr>
            <p:ph type="tbl" idx="1"/>
          </p:nvPr>
        </p:nvGraphicFramePr>
        <p:xfrm>
          <a:off x="0" y="765175"/>
          <a:ext cx="9144000" cy="5937504"/>
        </p:xfrm>
        <a:graphic>
          <a:graphicData uri="http://schemas.openxmlformats.org/drawingml/2006/table">
            <a:tbl>
              <a:tblPr/>
              <a:tblGrid>
                <a:gridCol w="4572000"/>
                <a:gridCol w="457200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Georgia" pitchFamily="18" charset="0"/>
                        </a:rPr>
                        <a:t>Вариант 1.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Georgia" pitchFamily="18" charset="0"/>
                        </a:rPr>
                        <a:t>Вариант 2.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1. Как называется результат сложения?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1. Как называются числа, которые складывают?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2. Чему равна сумма чисел  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2 367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 и  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3 633 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2. Чему равна сумма чисел  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7 549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 и  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3 451 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3. Чему равна сумма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      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3 456 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и  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 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3. Чему равна сумма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0  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и  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4 567 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4. Запишите все натуральные числа, которые больше 12, но меньше 15.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4. Запишите все натуральные числа, которые больше 15, но меньше 18.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2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5. Найдите периметр треугольника со сторонами 13, 15 и 17 см.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5. Найдите периметр треугольника со сторонами 19, 22 и 21 см.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6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6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242888"/>
            <a:ext cx="8229600" cy="1143001"/>
          </a:xfrm>
        </p:spPr>
        <p:txBody>
          <a:bodyPr/>
          <a:lstStyle/>
          <a:p>
            <a:pPr algn="l" eaLnBrk="1" hangingPunct="1"/>
            <a:r>
              <a:rPr lang="ru-RU" sz="3200" b="1" i="1" smtClean="0">
                <a:solidFill>
                  <a:schemeClr val="accent2"/>
                </a:solidFill>
                <a:latin typeface="Georgia" pitchFamily="18" charset="0"/>
              </a:rPr>
              <a:t>Математический диктант</a:t>
            </a:r>
          </a:p>
        </p:txBody>
      </p:sp>
      <p:graphicFrame>
        <p:nvGraphicFramePr>
          <p:cNvPr id="24641" name="Group 65"/>
          <p:cNvGraphicFramePr>
            <a:graphicFrameLocks noGrp="1"/>
          </p:cNvGraphicFramePr>
          <p:nvPr>
            <p:ph type="tbl" idx="1"/>
          </p:nvPr>
        </p:nvGraphicFramePr>
        <p:xfrm>
          <a:off x="179512" y="765175"/>
          <a:ext cx="8964488" cy="4968080"/>
        </p:xfrm>
        <a:graphic>
          <a:graphicData uri="http://schemas.openxmlformats.org/drawingml/2006/table">
            <a:tbl>
              <a:tblPr/>
              <a:tblGrid>
                <a:gridCol w="4482244"/>
                <a:gridCol w="4482244"/>
              </a:tblGrid>
              <a:tr h="5747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Georgia" pitchFamily="18" charset="0"/>
                        </a:rPr>
                        <a:t>Вариант 1.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6600"/>
                          </a:solidFill>
                          <a:effectLst/>
                          <a:latin typeface="Georgia" pitchFamily="18" charset="0"/>
                        </a:rPr>
                        <a:t>Вариант 2.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64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1.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137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(37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+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18), 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1.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137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(37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18)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2.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284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(84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+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37);  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2.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(245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38)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145.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64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3. </a:t>
                      </a: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(139 + 60) - 39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3. </a:t>
                      </a: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119 – (40 + 19)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64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4. </a:t>
                      </a: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10 ∙ (12 + 3)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4. </a:t>
                      </a: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5 ∙ (20 + 30)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59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5. </a:t>
                      </a:r>
                      <a:r>
                        <a:rPr kumimoji="0" lang="en-US" sz="2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4 ∙ 13 + 7 ∙ 4 + 2 ∙ 15 + 5 ∙ 2</a:t>
                      </a:r>
                      <a:endParaRPr kumimoji="0" lang="ru-RU" sz="2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5. </a:t>
                      </a:r>
                      <a:r>
                        <a:rPr kumimoji="0" lang="en-US" sz="2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36 ∙ 6 – 6 ∙ 30 + 9 ∙ 2 + 9 ∙ 8</a:t>
                      </a:r>
                      <a:endParaRPr kumimoji="0" lang="ru-RU" sz="2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6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6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72164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Объясните, как выполнено умножение и вычислите: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35 ∙ 6 = (30 + 5) ∙ 6 = 30 ∙ 6 + 5 ∙ 6 =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125 ∙ 5 = (100 + 20 + 5) ∙ 5 = 100 ∙ 5 + 20 ∙ 5 + 5 ∙ 5 =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Вычислите, вынося общий множитель за скобки: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а) 90 ∙ 25 + 10 ∙ 25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б) 50 ∙ 32 – 49 ∙ 32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в) 4 ∙ 16 + 16 ∙ 6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г) 134 ∙ 25 – 34 ∙ 25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1289</TotalTime>
  <Words>1141</Words>
  <Application>Microsoft Office PowerPoint</Application>
  <PresentationFormat>Экран (4:3)</PresentationFormat>
  <Paragraphs>263</Paragraphs>
  <Slides>23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Формула</vt:lpstr>
      <vt:lpstr>Умение решать задачи –  такое же искусство,  как умение плавать или бегать на лыжах. Ему можно научится  только путем упражнения.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Найдите  ошибки  в  решении примера:</vt:lpstr>
      <vt:lpstr>Математический диктант</vt:lpstr>
      <vt:lpstr>Математический диктант</vt:lpstr>
      <vt:lpstr>Презентация PowerPoint</vt:lpstr>
      <vt:lpstr>Презентация PowerPoint</vt:lpstr>
      <vt:lpstr>Выбери и укажи правильный вариант ответа.</vt:lpstr>
      <vt:lpstr>Задача.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Математический фокус.</vt:lpstr>
      <vt:lpstr>Математический фокус.</vt:lpstr>
      <vt:lpstr>Презентация PowerPoint</vt:lpstr>
    </vt:vector>
  </TitlesOfParts>
  <Company>Blackshine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Ekaterina</dc:creator>
  <cp:lastModifiedBy>RePack by Diakov</cp:lastModifiedBy>
  <cp:revision>54</cp:revision>
  <cp:lastPrinted>2017-01-25T17:15:11Z</cp:lastPrinted>
  <dcterms:created xsi:type="dcterms:W3CDTF">2014-10-27T12:10:03Z</dcterms:created>
  <dcterms:modified xsi:type="dcterms:W3CDTF">2017-01-25T17:16:50Z</dcterms:modified>
</cp:coreProperties>
</file>