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5B247-E9EF-40C1-A40F-B85D3E008737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DBFB2FF-BBCF-4799-8B64-835B57C1469D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5B247-E9EF-40C1-A40F-B85D3E008737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FB2FF-BBCF-4799-8B64-835B57C146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5B247-E9EF-40C1-A40F-B85D3E008737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FB2FF-BBCF-4799-8B64-835B57C146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E25B247-E9EF-40C1-A40F-B85D3E008737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DDBFB2FF-BBCF-4799-8B64-835B57C1469D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5B247-E9EF-40C1-A40F-B85D3E008737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FB2FF-BBCF-4799-8B64-835B57C1469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5B247-E9EF-40C1-A40F-B85D3E008737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FB2FF-BBCF-4799-8B64-835B57C1469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FB2FF-BBCF-4799-8B64-835B57C1469D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5B247-E9EF-40C1-A40F-B85D3E008737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5B247-E9EF-40C1-A40F-B85D3E008737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FB2FF-BBCF-4799-8B64-835B57C1469D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5B247-E9EF-40C1-A40F-B85D3E008737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FB2FF-BBCF-4799-8B64-835B57C1469D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8E25B247-E9EF-40C1-A40F-B85D3E008737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DDBFB2FF-BBCF-4799-8B64-835B57C1469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25B247-E9EF-40C1-A40F-B85D3E008737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DBFB2FF-BBCF-4799-8B64-835B57C1469D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E25B247-E9EF-40C1-A40F-B85D3E008737}" type="datetimeFigureOut">
              <a:rPr lang="ru-RU" smtClean="0"/>
              <a:t>24.02.2016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DDBFB2FF-BBCF-4799-8B64-835B57C1469D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7200" b="1" dirty="0" smtClean="0">
                <a:solidFill>
                  <a:srgbClr val="FF0000"/>
                </a:solidFill>
              </a:rPr>
              <a:t>Places in town</a:t>
            </a:r>
            <a:endParaRPr lang="ru-RU" sz="7200" b="1" dirty="0">
              <a:solidFill>
                <a:srgbClr val="FF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9600" b="1" dirty="0" smtClean="0"/>
              <a:t>Shall we?</a:t>
            </a:r>
            <a:endParaRPr lang="ru-RU" sz="9600" b="1" dirty="0"/>
          </a:p>
        </p:txBody>
      </p:sp>
    </p:spTree>
    <p:extLst>
      <p:ext uri="{BB962C8B-B14F-4D97-AF65-F5344CB8AC3E}">
        <p14:creationId xmlns:p14="http://schemas.microsoft.com/office/powerpoint/2010/main" val="315256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9408" y="0"/>
            <a:ext cx="8229600" cy="1219200"/>
          </a:xfrm>
        </p:spPr>
        <p:txBody>
          <a:bodyPr>
            <a:noAutofit/>
          </a:bodyPr>
          <a:lstStyle/>
          <a:p>
            <a:r>
              <a:rPr lang="en-US" sz="8000" b="1" dirty="0" smtClean="0"/>
              <a:t>Library </a:t>
            </a:r>
            <a:endParaRPr lang="ru-RU" sz="8000" b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508" y="1151773"/>
            <a:ext cx="8553400" cy="5696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823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b="1" dirty="0" smtClean="0"/>
              <a:t>Gallery </a:t>
            </a:r>
            <a:endParaRPr lang="ru-RU" sz="7200" b="1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74" y="1556792"/>
            <a:ext cx="8704967" cy="48965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7919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7200" b="1" dirty="0" smtClean="0"/>
              <a:t>Fast food </a:t>
            </a:r>
            <a:r>
              <a:rPr lang="en-US" sz="4400" b="1" dirty="0" smtClean="0"/>
              <a:t>(restaurant)</a:t>
            </a:r>
            <a:endParaRPr lang="ru-RU" sz="7200" b="1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539" y="1289119"/>
            <a:ext cx="8410914" cy="55727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6813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8000" b="1" dirty="0" smtClean="0"/>
              <a:t>Gym </a:t>
            </a:r>
            <a:endParaRPr lang="ru-RU" sz="8000" b="1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606" y="1412776"/>
            <a:ext cx="8608464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271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8800" b="1" dirty="0" smtClean="0"/>
              <a:t>Cinema </a:t>
            </a:r>
            <a:endParaRPr lang="ru-RU" sz="8800" b="1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038" y="1412776"/>
            <a:ext cx="6992271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7725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8000" b="1" dirty="0" smtClean="0"/>
              <a:t>Sport centre</a:t>
            </a:r>
            <a:endParaRPr lang="ru-RU" sz="8000" b="1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2776"/>
            <a:ext cx="7946405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8907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In which of these places can you: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3528" y="1484784"/>
            <a:ext cx="417646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3200" b="1" dirty="0" smtClean="0"/>
              <a:t>Relax?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3200" b="1" dirty="0" smtClean="0"/>
              <a:t>Exersise?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3200" b="1" dirty="0" smtClean="0"/>
              <a:t>Meet friends?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3200" b="1" dirty="0" smtClean="0"/>
              <a:t>See animals?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3200" b="1" dirty="0" smtClean="0"/>
              <a:t>Buy things you </a:t>
            </a:r>
          </a:p>
          <a:p>
            <a:r>
              <a:rPr lang="en-US" sz="3200" b="1" dirty="0"/>
              <a:t> </a:t>
            </a:r>
            <a:r>
              <a:rPr lang="en-US" sz="3200" b="1" dirty="0" smtClean="0"/>
              <a:t>    need?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60032" y="1628800"/>
            <a:ext cx="374441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3600" b="1" dirty="0" smtClean="0"/>
              <a:t>Have a picnic?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3600" b="1" dirty="0" smtClean="0"/>
              <a:t>Read?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3600" b="1" dirty="0" smtClean="0"/>
              <a:t>Eat a snack?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3600" b="1" dirty="0" smtClean="0"/>
              <a:t>See works of art?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en-US" sz="3600" b="1" dirty="0" smtClean="0"/>
              <a:t>Watch a film?</a:t>
            </a:r>
            <a:endParaRPr lang="ru-RU" sz="3600" b="1" dirty="0" smtClean="0"/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5517232"/>
            <a:ext cx="8640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Wingdings" pitchFamily="2" charset="2"/>
              <a:buChar char="Ø"/>
            </a:pPr>
            <a:r>
              <a:rPr lang="en-US" sz="4800" b="1" dirty="0" smtClean="0">
                <a:solidFill>
                  <a:srgbClr val="002060"/>
                </a:solidFill>
              </a:rPr>
              <a:t>You can relax in the park</a:t>
            </a:r>
            <a:r>
              <a:rPr lang="en-US" sz="4800" dirty="0" smtClean="0"/>
              <a:t>.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07279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208" y="2882"/>
            <a:ext cx="8229600" cy="966936"/>
          </a:xfrm>
        </p:spPr>
        <p:txBody>
          <a:bodyPr>
            <a:noAutofit/>
          </a:bodyPr>
          <a:lstStyle/>
          <a:p>
            <a:pPr algn="ctr"/>
            <a:r>
              <a:rPr lang="en-US" sz="6000" b="1" dirty="0"/>
              <a:t>Grammar</a:t>
            </a:r>
            <a:endParaRPr lang="ru-RU" sz="6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406655" y="908720"/>
            <a:ext cx="84969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</a:rPr>
              <a:t>Comparisons – </a:t>
            </a:r>
            <a:r>
              <a:rPr lang="ru-RU" sz="2400" b="1" dirty="0" smtClean="0">
                <a:solidFill>
                  <a:srgbClr val="002060"/>
                </a:solidFill>
              </a:rPr>
              <a:t>степени сравнения  прилагательных.</a:t>
            </a:r>
          </a:p>
          <a:p>
            <a:r>
              <a:rPr lang="ru-RU" sz="2400" b="1" dirty="0" smtClean="0"/>
              <a:t>Прилагательные имеют две степени сравнения: </a:t>
            </a:r>
            <a:r>
              <a:rPr lang="ru-RU" sz="2400" b="1" dirty="0" smtClean="0">
                <a:solidFill>
                  <a:srgbClr val="C00000"/>
                </a:solidFill>
              </a:rPr>
              <a:t>сравнительную</a:t>
            </a:r>
            <a:r>
              <a:rPr lang="ru-RU" sz="2400" b="1" dirty="0" smtClean="0"/>
              <a:t> и </a:t>
            </a:r>
            <a:r>
              <a:rPr lang="ru-RU" sz="2400" b="1" dirty="0" smtClean="0">
                <a:solidFill>
                  <a:srgbClr val="C00000"/>
                </a:solidFill>
              </a:rPr>
              <a:t>превосходную.</a:t>
            </a:r>
            <a:endParaRPr lang="ru-RU" sz="2400" b="1" dirty="0">
              <a:solidFill>
                <a:srgbClr val="C0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7486862"/>
              </p:ext>
            </p:extLst>
          </p:nvPr>
        </p:nvGraphicFramePr>
        <p:xfrm>
          <a:off x="190632" y="2109049"/>
          <a:ext cx="8712967" cy="35518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00943"/>
                <a:gridCol w="3065674"/>
                <a:gridCol w="3146350"/>
              </a:tblGrid>
              <a:tr h="4428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7030A0"/>
                          </a:solidFill>
                        </a:rPr>
                        <a:t>СРАВНИ ТЕЛЬНАЯ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solidFill>
                            <a:srgbClr val="7030A0"/>
                          </a:solidFill>
                        </a:rPr>
                        <a:t>ПРЕВОСХОДНАЯ</a:t>
                      </a:r>
                      <a:endParaRPr lang="ru-RU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Young</a:t>
                      </a:r>
                    </a:p>
                    <a:p>
                      <a:r>
                        <a:rPr lang="ru-RU" sz="2400" dirty="0" smtClean="0">
                          <a:solidFill>
                            <a:srgbClr val="7030A0"/>
                          </a:solidFill>
                        </a:rPr>
                        <a:t>молодой</a:t>
                      </a:r>
                    </a:p>
                    <a:p>
                      <a:r>
                        <a:rPr lang="ru-RU" sz="2400" dirty="0" smtClean="0"/>
                        <a:t>(односложные, двусложные)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C00000"/>
                          </a:solidFill>
                        </a:rPr>
                        <a:t>-er</a:t>
                      </a:r>
                      <a:r>
                        <a:rPr lang="en-US" sz="2400" b="1" baseline="0" dirty="0" smtClean="0">
                          <a:solidFill>
                            <a:srgbClr val="C00000"/>
                          </a:solidFill>
                        </a:rPr>
                        <a:t>   </a:t>
                      </a:r>
                      <a:r>
                        <a:rPr lang="en-US" sz="2400" b="1" baseline="0" dirty="0" smtClean="0"/>
                        <a:t>younger</a:t>
                      </a:r>
                      <a:endParaRPr lang="ru-RU" sz="2400" b="1" baseline="0" dirty="0" smtClean="0"/>
                    </a:p>
                    <a:p>
                      <a:pPr algn="ctr"/>
                      <a:r>
                        <a:rPr lang="ru-RU" sz="2400" baseline="0" dirty="0" smtClean="0"/>
                        <a:t>моложе, </a:t>
                      </a:r>
                    </a:p>
                    <a:p>
                      <a:pPr algn="ctr"/>
                      <a:r>
                        <a:rPr lang="ru-RU" sz="2400" baseline="0" dirty="0" smtClean="0"/>
                        <a:t>более молодой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C00000"/>
                          </a:solidFill>
                        </a:rPr>
                        <a:t>the  -est</a:t>
                      </a:r>
                    </a:p>
                    <a:p>
                      <a:pPr algn="ctr"/>
                      <a:r>
                        <a:rPr lang="en-US" sz="2400" b="1" dirty="0" smtClean="0"/>
                        <a:t>the youngest</a:t>
                      </a:r>
                    </a:p>
                    <a:p>
                      <a:pPr algn="ctr"/>
                      <a:r>
                        <a:rPr lang="ru-RU" sz="2400" dirty="0" smtClean="0"/>
                        <a:t>самый</a:t>
                      </a:r>
                      <a:r>
                        <a:rPr lang="ru-RU" sz="2400" baseline="0" dirty="0" smtClean="0"/>
                        <a:t> молодой</a:t>
                      </a:r>
                    </a:p>
                    <a:p>
                      <a:pPr algn="ctr"/>
                      <a:endParaRPr lang="ru-RU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 smtClean="0"/>
                        <a:t>Interesting</a:t>
                      </a:r>
                    </a:p>
                    <a:p>
                      <a:r>
                        <a:rPr lang="ru-RU" sz="2400" dirty="0" smtClean="0">
                          <a:solidFill>
                            <a:srgbClr val="7030A0"/>
                          </a:solidFill>
                        </a:rPr>
                        <a:t>интересный</a:t>
                      </a:r>
                    </a:p>
                    <a:p>
                      <a:r>
                        <a:rPr lang="ru-RU" sz="2400" dirty="0" smtClean="0"/>
                        <a:t>(многосложные)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C00000"/>
                          </a:solidFill>
                        </a:rPr>
                        <a:t>more</a:t>
                      </a:r>
                    </a:p>
                    <a:p>
                      <a:pPr algn="ctr"/>
                      <a:r>
                        <a:rPr lang="en-US" sz="2400" b="1" dirty="0" smtClean="0"/>
                        <a:t>more interesting</a:t>
                      </a:r>
                    </a:p>
                    <a:p>
                      <a:pPr algn="ctr"/>
                      <a:r>
                        <a:rPr lang="ru-RU" sz="2400" b="0" dirty="0" smtClean="0"/>
                        <a:t>интереснее, более интересный</a:t>
                      </a:r>
                      <a:endParaRPr lang="ru-RU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smtClean="0">
                          <a:solidFill>
                            <a:srgbClr val="C00000"/>
                          </a:solidFill>
                        </a:rPr>
                        <a:t>the</a:t>
                      </a:r>
                      <a:r>
                        <a:rPr lang="en-US" sz="2400" b="1" baseline="0" dirty="0" smtClean="0">
                          <a:solidFill>
                            <a:srgbClr val="C00000"/>
                          </a:solidFill>
                        </a:rPr>
                        <a:t> most</a:t>
                      </a:r>
                    </a:p>
                    <a:p>
                      <a:pPr algn="ctr"/>
                      <a:r>
                        <a:rPr lang="en-US" sz="2400" b="1" baseline="0" dirty="0" smtClean="0">
                          <a:solidFill>
                            <a:schemeClr val="bg1"/>
                          </a:solidFill>
                        </a:rPr>
                        <a:t>the most interesting</a:t>
                      </a:r>
                    </a:p>
                    <a:p>
                      <a:pPr algn="ctr"/>
                      <a:r>
                        <a:rPr lang="ru-RU" sz="2400" b="0" baseline="0" dirty="0" smtClean="0">
                          <a:solidFill>
                            <a:schemeClr val="bg1"/>
                          </a:solidFill>
                        </a:rPr>
                        <a:t>самый интересный</a:t>
                      </a:r>
                      <a:endParaRPr lang="ru-RU" sz="2400" b="0" dirty="0">
                        <a:solidFill>
                          <a:schemeClr val="bg1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0908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3528" y="260648"/>
            <a:ext cx="842493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Сравнительная степень + </a:t>
            </a:r>
            <a:r>
              <a:rPr lang="en-US" sz="2400" b="1" dirty="0" smtClean="0">
                <a:solidFill>
                  <a:schemeClr val="bg1"/>
                </a:solidFill>
              </a:rPr>
              <a:t>than</a:t>
            </a:r>
            <a:r>
              <a:rPr lang="en-US" sz="2400" b="1" dirty="0" smtClean="0"/>
              <a:t> </a:t>
            </a:r>
            <a:r>
              <a:rPr lang="ru-RU" sz="2400" b="1" dirty="0" smtClean="0"/>
              <a:t>используется для сравнения двух людей/предметов/объектов: </a:t>
            </a:r>
            <a:endParaRPr lang="en-US" sz="2400" b="1" dirty="0" smtClean="0"/>
          </a:p>
          <a:p>
            <a:r>
              <a:rPr lang="en-US" sz="2400" b="1" dirty="0" smtClean="0">
                <a:solidFill>
                  <a:schemeClr val="bg1"/>
                </a:solidFill>
              </a:rPr>
              <a:t>She is older than her brother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187624" y="1451746"/>
            <a:ext cx="73448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Правила правописания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3528" y="2036521"/>
            <a:ext cx="84249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К односложным прилагательным, оканчивающимся на  </a:t>
            </a:r>
            <a:r>
              <a:rPr lang="ru-RU" sz="2800" b="1" dirty="0" smtClean="0">
                <a:solidFill>
                  <a:srgbClr val="002060"/>
                </a:solidFill>
              </a:rPr>
              <a:t>-е,</a:t>
            </a:r>
            <a:r>
              <a:rPr lang="ru-RU" sz="2800" b="1" dirty="0" smtClean="0"/>
              <a:t> добавляется: </a:t>
            </a:r>
            <a:endParaRPr lang="en-US" sz="2800" b="1" dirty="0" smtClean="0"/>
          </a:p>
          <a:p>
            <a:r>
              <a:rPr lang="ru-RU" sz="2800" b="1" dirty="0" smtClean="0"/>
              <a:t>в сравнительной степени </a:t>
            </a:r>
            <a:r>
              <a:rPr lang="ru-RU" sz="2800" b="1" dirty="0" smtClean="0">
                <a:solidFill>
                  <a:srgbClr val="002060"/>
                </a:solidFill>
              </a:rPr>
              <a:t>–</a:t>
            </a:r>
            <a:r>
              <a:rPr lang="en-US" sz="2800" b="1" dirty="0" smtClean="0">
                <a:solidFill>
                  <a:srgbClr val="002060"/>
                </a:solidFill>
              </a:rPr>
              <a:t>r,</a:t>
            </a:r>
            <a:r>
              <a:rPr lang="en-US" sz="2800" b="1" dirty="0" smtClean="0"/>
              <a:t> </a:t>
            </a:r>
          </a:p>
          <a:p>
            <a:r>
              <a:rPr lang="ru-RU" sz="2800" b="1" dirty="0" smtClean="0"/>
              <a:t>в превосходной </a:t>
            </a:r>
            <a:r>
              <a:rPr lang="ru-RU" sz="2800" b="1" dirty="0" smtClean="0">
                <a:solidFill>
                  <a:srgbClr val="002060"/>
                </a:solidFill>
              </a:rPr>
              <a:t>–</a:t>
            </a:r>
            <a:r>
              <a:rPr lang="en-US" sz="2800" b="1" dirty="0" smtClean="0">
                <a:solidFill>
                  <a:srgbClr val="002060"/>
                </a:solidFill>
              </a:rPr>
              <a:t>st</a:t>
            </a:r>
            <a:r>
              <a:rPr lang="ru-RU" sz="2800" b="1" dirty="0" smtClean="0"/>
              <a:t>: </a:t>
            </a:r>
            <a:r>
              <a:rPr lang="en-US" sz="2800" b="1" dirty="0" smtClean="0"/>
              <a:t>        safe – saf</a:t>
            </a:r>
            <a:r>
              <a:rPr lang="en-US" sz="2800" b="1" dirty="0" smtClean="0">
                <a:solidFill>
                  <a:srgbClr val="002060"/>
                </a:solidFill>
              </a:rPr>
              <a:t>er</a:t>
            </a:r>
            <a:r>
              <a:rPr lang="en-US" sz="2800" b="1" dirty="0" smtClean="0"/>
              <a:t> – the saf</a:t>
            </a:r>
            <a:r>
              <a:rPr lang="en-US" sz="2800" b="1" dirty="0" smtClean="0">
                <a:solidFill>
                  <a:srgbClr val="002060"/>
                </a:solidFill>
              </a:rPr>
              <a:t>est</a:t>
            </a:r>
            <a:endParaRPr lang="ru-RU" sz="2800" b="1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77072"/>
            <a:ext cx="84249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/>
              <a:t>В двусложных прилагательных, оканчивающихся на </a:t>
            </a:r>
            <a:r>
              <a:rPr lang="ru-RU" sz="2800" b="1" dirty="0" smtClean="0">
                <a:solidFill>
                  <a:srgbClr val="002060"/>
                </a:solidFill>
              </a:rPr>
              <a:t>–у, у </a:t>
            </a:r>
            <a:r>
              <a:rPr lang="ru-RU" sz="2800" b="1" dirty="0" smtClean="0"/>
              <a:t>заменяется на </a:t>
            </a:r>
            <a:r>
              <a:rPr lang="en-US" sz="2800" b="1" dirty="0" smtClean="0">
                <a:solidFill>
                  <a:srgbClr val="002060"/>
                </a:solidFill>
              </a:rPr>
              <a:t>–i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 smtClean="0"/>
              <a:t>и добавляется </a:t>
            </a:r>
            <a:r>
              <a:rPr lang="en-US" sz="2800" b="1" dirty="0" smtClean="0">
                <a:solidFill>
                  <a:srgbClr val="002060"/>
                </a:solidFill>
              </a:rPr>
              <a:t>–er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b="1" dirty="0" smtClean="0"/>
              <a:t>или </a:t>
            </a:r>
            <a:r>
              <a:rPr lang="en-US" sz="2800" b="1" dirty="0" smtClean="0">
                <a:solidFill>
                  <a:srgbClr val="002060"/>
                </a:solidFill>
              </a:rPr>
              <a:t>–est</a:t>
            </a:r>
            <a:r>
              <a:rPr lang="ru-RU" sz="2800" b="1" dirty="0" smtClean="0"/>
              <a:t>: </a:t>
            </a:r>
            <a:endParaRPr lang="en-US" sz="2800" b="1" dirty="0" smtClean="0"/>
          </a:p>
          <a:p>
            <a:r>
              <a:rPr lang="en-US" sz="2800" b="1" dirty="0" smtClean="0"/>
              <a:t>                                                  earl</a:t>
            </a:r>
            <a:r>
              <a:rPr lang="en-US" sz="2800" b="1" dirty="0" smtClean="0">
                <a:solidFill>
                  <a:srgbClr val="002060"/>
                </a:solidFill>
              </a:rPr>
              <a:t>ier</a:t>
            </a:r>
            <a:r>
              <a:rPr lang="en-US" sz="2800" b="1" dirty="0" smtClean="0"/>
              <a:t> – the earl</a:t>
            </a:r>
            <a:r>
              <a:rPr lang="en-US" sz="2800" b="1" dirty="0" smtClean="0">
                <a:solidFill>
                  <a:srgbClr val="002060"/>
                </a:solidFill>
              </a:rPr>
              <a:t>iest</a:t>
            </a:r>
            <a:r>
              <a:rPr lang="en-US" sz="2800" b="1" dirty="0" smtClean="0"/>
              <a:t> </a:t>
            </a:r>
            <a:endParaRPr lang="ru-RU" sz="2800" b="1" dirty="0" smtClean="0"/>
          </a:p>
        </p:txBody>
      </p:sp>
    </p:spTree>
    <p:extLst>
      <p:ext uri="{BB962C8B-B14F-4D97-AF65-F5344CB8AC3E}">
        <p14:creationId xmlns:p14="http://schemas.microsoft.com/office/powerpoint/2010/main" val="3275444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50912"/>
          </a:xfrm>
        </p:spPr>
        <p:txBody>
          <a:bodyPr>
            <a:normAutofit fontScale="90000"/>
          </a:bodyPr>
          <a:lstStyle/>
          <a:p>
            <a:r>
              <a:rPr lang="ru-RU" sz="7200" b="1" dirty="0" smtClean="0">
                <a:solidFill>
                  <a:srgbClr val="C00000"/>
                </a:solidFill>
              </a:rPr>
              <a:t>Исключения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51520" y="1556792"/>
            <a:ext cx="8208912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/>
              <a:t>good – better – </a:t>
            </a:r>
            <a:r>
              <a:rPr lang="en-US" sz="5400" b="1" dirty="0" smtClean="0"/>
              <a:t>the best</a:t>
            </a:r>
            <a:br>
              <a:rPr lang="en-US" sz="5400" b="1" dirty="0" smtClean="0"/>
            </a:br>
            <a:r>
              <a:rPr lang="en-US" sz="5400" b="1" dirty="0"/>
              <a:t>bad – </a:t>
            </a:r>
            <a:r>
              <a:rPr lang="en-US" sz="5400" b="1" dirty="0" smtClean="0"/>
              <a:t>  worse </a:t>
            </a:r>
            <a:r>
              <a:rPr lang="en-US" sz="5400" b="1" dirty="0"/>
              <a:t>– </a:t>
            </a:r>
            <a:r>
              <a:rPr lang="en-US" sz="5400" b="1" dirty="0" smtClean="0"/>
              <a:t>the worst</a:t>
            </a:r>
            <a:br>
              <a:rPr lang="en-US" sz="5400" b="1" dirty="0" smtClean="0"/>
            </a:br>
            <a:r>
              <a:rPr lang="en-US" sz="5400" b="1" dirty="0"/>
              <a:t>little – </a:t>
            </a:r>
            <a:r>
              <a:rPr lang="en-US" sz="5400" b="1" dirty="0" smtClean="0"/>
              <a:t>  less </a:t>
            </a:r>
            <a:r>
              <a:rPr lang="en-US" sz="5400" b="1" dirty="0"/>
              <a:t>– </a:t>
            </a:r>
            <a:r>
              <a:rPr lang="en-US" sz="5400" b="1" dirty="0" smtClean="0"/>
              <a:t>  the least</a:t>
            </a:r>
            <a:br>
              <a:rPr lang="en-US" sz="5400" b="1" dirty="0" smtClean="0"/>
            </a:br>
            <a:r>
              <a:rPr lang="en-US" sz="5400" b="1" dirty="0"/>
              <a:t>many – more – </a:t>
            </a:r>
            <a:r>
              <a:rPr lang="en-US" sz="5400" b="1" dirty="0" smtClean="0"/>
              <a:t>the most</a:t>
            </a:r>
            <a:r>
              <a:rPr lang="en-US" sz="4000" b="1" dirty="0" smtClean="0"/>
              <a:t/>
            </a:r>
            <a:br>
              <a:rPr lang="en-US" sz="4000" b="1" dirty="0" smtClean="0"/>
            </a:br>
            <a:endParaRPr lang="ru-RU" sz="4000" b="1" dirty="0"/>
          </a:p>
        </p:txBody>
      </p:sp>
    </p:spTree>
    <p:extLst>
      <p:ext uri="{BB962C8B-B14F-4D97-AF65-F5344CB8AC3E}">
        <p14:creationId xmlns:p14="http://schemas.microsoft.com/office/powerpoint/2010/main" val="3635805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836712"/>
            <a:ext cx="6605270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600" b="1" dirty="0" smtClean="0"/>
              <a:t>Swimming  pool</a:t>
            </a:r>
            <a:endParaRPr lang="ru-RU" sz="6600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60848"/>
            <a:ext cx="8575932" cy="4214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0482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188640"/>
            <a:ext cx="8229600" cy="1219200"/>
          </a:xfrm>
        </p:spPr>
        <p:txBody>
          <a:bodyPr>
            <a:noAutofit/>
          </a:bodyPr>
          <a:lstStyle/>
          <a:p>
            <a:r>
              <a:rPr lang="en-US" sz="8000" b="1" dirty="0" smtClean="0"/>
              <a:t>Aquarium </a:t>
            </a:r>
            <a:endParaRPr lang="ru-RU" sz="80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14463"/>
            <a:ext cx="8848857" cy="5110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9352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dirty="0" smtClean="0"/>
              <a:t>Restaurant </a:t>
            </a:r>
            <a:endParaRPr lang="ru-RU" sz="66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366838"/>
            <a:ext cx="7635621" cy="5086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2059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548680"/>
            <a:ext cx="56886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 smtClean="0"/>
              <a:t>Theatre </a:t>
            </a:r>
            <a:endParaRPr lang="ru-RU" sz="7200" b="1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" y="1844824"/>
            <a:ext cx="8572500" cy="476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94583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58300"/>
            <a:ext cx="67687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smtClean="0"/>
              <a:t>Park</a:t>
            </a:r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484784"/>
            <a:ext cx="7620000" cy="5076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5680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b="1" dirty="0" smtClean="0"/>
              <a:t>Department  store</a:t>
            </a:r>
            <a:endParaRPr lang="ru-RU" sz="6600" b="1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40768"/>
            <a:ext cx="8035652" cy="5326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07972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8800" b="1" dirty="0" smtClean="0"/>
              <a:t>Stadium </a:t>
            </a:r>
            <a:endParaRPr lang="ru-RU" sz="8800" b="1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8802555" cy="4951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7144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9600" b="1" dirty="0" smtClean="0"/>
              <a:t>Zoo</a:t>
            </a:r>
            <a:r>
              <a:rPr lang="en-US" dirty="0" smtClean="0"/>
              <a:t> 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24744"/>
            <a:ext cx="7866112" cy="5486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20431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91</TotalTime>
  <Words>217</Words>
  <Application>Microsoft Office PowerPoint</Application>
  <PresentationFormat>Экран (4:3)</PresentationFormat>
  <Paragraphs>62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Бумажная</vt:lpstr>
      <vt:lpstr>Shall we?</vt:lpstr>
      <vt:lpstr>Презентация PowerPoint</vt:lpstr>
      <vt:lpstr>Aquarium </vt:lpstr>
      <vt:lpstr>Restaurant </vt:lpstr>
      <vt:lpstr>Презентация PowerPoint</vt:lpstr>
      <vt:lpstr>Презентация PowerPoint</vt:lpstr>
      <vt:lpstr>Department  store</vt:lpstr>
      <vt:lpstr>Stadium </vt:lpstr>
      <vt:lpstr>Zoo </vt:lpstr>
      <vt:lpstr>Library </vt:lpstr>
      <vt:lpstr>Gallery </vt:lpstr>
      <vt:lpstr>Fast food (restaurant)</vt:lpstr>
      <vt:lpstr>Gym </vt:lpstr>
      <vt:lpstr>Cinema </vt:lpstr>
      <vt:lpstr>Sport centre</vt:lpstr>
      <vt:lpstr>In which of these places can you:</vt:lpstr>
      <vt:lpstr>Grammar</vt:lpstr>
      <vt:lpstr>Презентация PowerPoint</vt:lpstr>
      <vt:lpstr>Исключения 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Shall we?</dc:title>
  <dc:creator>RePack by Diakov</dc:creator>
  <cp:lastModifiedBy>RePack by Diakov</cp:lastModifiedBy>
  <cp:revision>9</cp:revision>
  <dcterms:created xsi:type="dcterms:W3CDTF">2016-02-24T13:06:02Z</dcterms:created>
  <dcterms:modified xsi:type="dcterms:W3CDTF">2016-02-24T14:37:54Z</dcterms:modified>
</cp:coreProperties>
</file>