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25B247-E9EF-40C1-A40F-B85D3E00873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BFB2FF-BBCF-4799-8B64-835B57C146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Places in town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 smtClean="0"/>
              <a:t>Shall we?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152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408" y="0"/>
            <a:ext cx="8229600" cy="12192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Library </a:t>
            </a:r>
            <a:endParaRPr lang="ru-RU" sz="8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" y="1151773"/>
            <a:ext cx="8553400" cy="56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Gallery </a:t>
            </a:r>
            <a:endParaRPr lang="ru-RU" sz="7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4" y="1556792"/>
            <a:ext cx="870496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9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Fast food </a:t>
            </a:r>
            <a:r>
              <a:rPr lang="en-US" sz="4400" b="1" dirty="0" smtClean="0"/>
              <a:t>(restaurant)</a:t>
            </a:r>
            <a:endParaRPr lang="ru-RU" sz="7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9" y="1289119"/>
            <a:ext cx="8410914" cy="557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8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Gym </a:t>
            </a:r>
            <a:endParaRPr lang="ru-RU" sz="8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6" y="1412776"/>
            <a:ext cx="86084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Cinema </a:t>
            </a:r>
            <a:endParaRPr lang="ru-RU" sz="8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38" y="1412776"/>
            <a:ext cx="69922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7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Sport centre</a:t>
            </a:r>
            <a:endParaRPr lang="ru-RU" sz="80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464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 which of these places can you: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/>
              <a:t>Relax?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/>
              <a:t>Exersise?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/>
              <a:t>Meet friends?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/>
              <a:t>See animals?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/>
              <a:t>Buy things you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need?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1628800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/>
              <a:t>Have a picnic?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/>
              <a:t>Read?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/>
              <a:t>Eat a snack?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/>
              <a:t>See works of art?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/>
              <a:t>Watch a film?</a:t>
            </a:r>
            <a:endParaRPr lang="ru-RU" sz="3600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5172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b="1" dirty="0" smtClean="0">
                <a:solidFill>
                  <a:srgbClr val="002060"/>
                </a:solidFill>
              </a:rPr>
              <a:t>You can relax in the park</a:t>
            </a:r>
            <a:r>
              <a:rPr lang="en-US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727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882"/>
            <a:ext cx="8229600" cy="96693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Grammar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655" y="90872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Comparisons – </a:t>
            </a:r>
            <a:r>
              <a:rPr lang="ru-RU" sz="2400" b="1" dirty="0" smtClean="0">
                <a:solidFill>
                  <a:srgbClr val="002060"/>
                </a:solidFill>
              </a:rPr>
              <a:t>степени сравнения  прилагательных.</a:t>
            </a:r>
          </a:p>
          <a:p>
            <a:r>
              <a:rPr lang="ru-RU" sz="2400" b="1" dirty="0" smtClean="0"/>
              <a:t>Прилагательные имеют две степени сравнения: </a:t>
            </a:r>
            <a:r>
              <a:rPr lang="ru-RU" sz="2400" b="1" dirty="0" smtClean="0">
                <a:solidFill>
                  <a:srgbClr val="C00000"/>
                </a:solidFill>
              </a:rPr>
              <a:t>сравнительную</a:t>
            </a:r>
            <a:r>
              <a:rPr lang="ru-RU" sz="2400" b="1" dirty="0" smtClean="0"/>
              <a:t> и </a:t>
            </a:r>
            <a:r>
              <a:rPr lang="ru-RU" sz="2400" b="1" dirty="0" smtClean="0">
                <a:solidFill>
                  <a:srgbClr val="C00000"/>
                </a:solidFill>
              </a:rPr>
              <a:t>превосходную.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486862"/>
              </p:ext>
            </p:extLst>
          </p:nvPr>
        </p:nvGraphicFramePr>
        <p:xfrm>
          <a:off x="190632" y="2109049"/>
          <a:ext cx="8712967" cy="355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943"/>
                <a:gridCol w="3065674"/>
                <a:gridCol w="3146350"/>
              </a:tblGrid>
              <a:tr h="442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СРАВНИ ТЕЛЬНАЯ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ПРЕВОСХОДНАЯ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Young</a:t>
                      </a:r>
                    </a:p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молодой</a:t>
                      </a:r>
                    </a:p>
                    <a:p>
                      <a:r>
                        <a:rPr lang="ru-RU" sz="2400" dirty="0" smtClean="0"/>
                        <a:t>(односложные, двусложные)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-er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US" sz="2400" b="1" baseline="0" dirty="0" smtClean="0"/>
                        <a:t>younger</a:t>
                      </a:r>
                      <a:endParaRPr lang="ru-RU" sz="2400" b="1" baseline="0" dirty="0" smtClean="0"/>
                    </a:p>
                    <a:p>
                      <a:pPr algn="ctr"/>
                      <a:r>
                        <a:rPr lang="ru-RU" sz="2400" baseline="0" dirty="0" smtClean="0"/>
                        <a:t>моложе,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более молодой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the  -est</a:t>
                      </a:r>
                    </a:p>
                    <a:p>
                      <a:pPr algn="ctr"/>
                      <a:r>
                        <a:rPr lang="en-US" sz="2400" b="1" dirty="0" smtClean="0"/>
                        <a:t>the youngest</a:t>
                      </a:r>
                    </a:p>
                    <a:p>
                      <a:pPr algn="ctr"/>
                      <a:r>
                        <a:rPr lang="ru-RU" sz="2400" dirty="0" smtClean="0"/>
                        <a:t>самый</a:t>
                      </a:r>
                      <a:r>
                        <a:rPr lang="ru-RU" sz="2400" baseline="0" dirty="0" smtClean="0"/>
                        <a:t> молодой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Interesting</a:t>
                      </a:r>
                    </a:p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интересный</a:t>
                      </a:r>
                    </a:p>
                    <a:p>
                      <a:r>
                        <a:rPr lang="ru-RU" sz="2400" dirty="0" smtClean="0"/>
                        <a:t>(многосложные)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more</a:t>
                      </a:r>
                    </a:p>
                    <a:p>
                      <a:pPr algn="ctr"/>
                      <a:r>
                        <a:rPr lang="en-US" sz="2400" b="1" dirty="0" smtClean="0"/>
                        <a:t>more interesting</a:t>
                      </a:r>
                    </a:p>
                    <a:p>
                      <a:pPr algn="ctr"/>
                      <a:r>
                        <a:rPr lang="ru-RU" sz="2400" b="0" dirty="0" smtClean="0"/>
                        <a:t>интереснее, более интересный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the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most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the most interesting</a:t>
                      </a:r>
                    </a:p>
                    <a:p>
                      <a:pPr algn="ctr"/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</a:rPr>
                        <a:t>самый интересный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9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6064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Сравнительная степень + </a:t>
            </a:r>
            <a:r>
              <a:rPr lang="en-US" sz="2400" b="1" dirty="0" smtClean="0">
                <a:solidFill>
                  <a:schemeClr val="bg1"/>
                </a:solidFill>
              </a:rPr>
              <a:t>than</a:t>
            </a:r>
            <a:r>
              <a:rPr lang="en-US" sz="2400" b="1" dirty="0" smtClean="0"/>
              <a:t> </a:t>
            </a:r>
            <a:r>
              <a:rPr lang="ru-RU" sz="2400" b="1" dirty="0" smtClean="0"/>
              <a:t>используется для сравнения двух людей/предметов/объектов: 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chemeClr val="bg1"/>
                </a:solidFill>
              </a:rPr>
              <a:t>She is older than her brother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45174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Правила правописания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36521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 односложным прилагательным, оканчивающимся на  </a:t>
            </a:r>
            <a:r>
              <a:rPr lang="ru-RU" sz="2800" b="1" dirty="0" smtClean="0">
                <a:solidFill>
                  <a:srgbClr val="002060"/>
                </a:solidFill>
              </a:rPr>
              <a:t>-е,</a:t>
            </a:r>
            <a:r>
              <a:rPr lang="ru-RU" sz="2800" b="1" dirty="0" smtClean="0"/>
              <a:t> добавляется: </a:t>
            </a:r>
            <a:endParaRPr lang="en-US" sz="2800" b="1" dirty="0" smtClean="0"/>
          </a:p>
          <a:p>
            <a:r>
              <a:rPr lang="ru-RU" sz="2800" b="1" dirty="0" smtClean="0"/>
              <a:t>в сравнительной степени </a:t>
            </a:r>
            <a:r>
              <a:rPr lang="ru-RU" sz="2800" b="1" dirty="0" smtClean="0">
                <a:solidFill>
                  <a:srgbClr val="002060"/>
                </a:solidFill>
              </a:rPr>
              <a:t>–</a:t>
            </a:r>
            <a:r>
              <a:rPr lang="en-US" sz="2800" b="1" dirty="0" smtClean="0">
                <a:solidFill>
                  <a:srgbClr val="002060"/>
                </a:solidFill>
              </a:rPr>
              <a:t>r,</a:t>
            </a:r>
            <a:r>
              <a:rPr lang="en-US" sz="2800" b="1" dirty="0" smtClean="0"/>
              <a:t> </a:t>
            </a:r>
          </a:p>
          <a:p>
            <a:r>
              <a:rPr lang="ru-RU" sz="2800" b="1" dirty="0" smtClean="0"/>
              <a:t>в превосходной </a:t>
            </a:r>
            <a:r>
              <a:rPr lang="ru-RU" sz="2800" b="1" dirty="0" smtClean="0">
                <a:solidFill>
                  <a:srgbClr val="002060"/>
                </a:solidFill>
              </a:rPr>
              <a:t>–</a:t>
            </a:r>
            <a:r>
              <a:rPr lang="en-US" sz="2800" b="1" dirty="0" smtClean="0">
                <a:solidFill>
                  <a:srgbClr val="002060"/>
                </a:solidFill>
              </a:rPr>
              <a:t>st</a:t>
            </a:r>
            <a:r>
              <a:rPr lang="ru-RU" sz="2800" b="1" dirty="0" smtClean="0"/>
              <a:t>: </a:t>
            </a:r>
            <a:r>
              <a:rPr lang="en-US" sz="2800" b="1" dirty="0" smtClean="0"/>
              <a:t>        safe – saf</a:t>
            </a:r>
            <a:r>
              <a:rPr lang="en-US" sz="2800" b="1" dirty="0" smtClean="0">
                <a:solidFill>
                  <a:srgbClr val="002060"/>
                </a:solidFill>
              </a:rPr>
              <a:t>er</a:t>
            </a:r>
            <a:r>
              <a:rPr lang="en-US" sz="2800" b="1" dirty="0" smtClean="0"/>
              <a:t> – the saf</a:t>
            </a:r>
            <a:r>
              <a:rPr lang="en-US" sz="2800" b="1" dirty="0" smtClean="0">
                <a:solidFill>
                  <a:srgbClr val="002060"/>
                </a:solidFill>
              </a:rPr>
              <a:t>est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077072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двусложных прилагательных, оканчивающихся на </a:t>
            </a:r>
            <a:r>
              <a:rPr lang="ru-RU" sz="2800" b="1" dirty="0" smtClean="0">
                <a:solidFill>
                  <a:srgbClr val="002060"/>
                </a:solidFill>
              </a:rPr>
              <a:t>–у, у </a:t>
            </a:r>
            <a:r>
              <a:rPr lang="ru-RU" sz="2800" b="1" dirty="0" smtClean="0"/>
              <a:t>заменяется на </a:t>
            </a:r>
            <a:r>
              <a:rPr lang="en-US" sz="2800" b="1" dirty="0" smtClean="0">
                <a:solidFill>
                  <a:srgbClr val="002060"/>
                </a:solidFill>
              </a:rPr>
              <a:t>–i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/>
              <a:t>и добавляется </a:t>
            </a:r>
            <a:r>
              <a:rPr lang="en-US" sz="2800" b="1" dirty="0" smtClean="0">
                <a:solidFill>
                  <a:srgbClr val="002060"/>
                </a:solidFill>
              </a:rPr>
              <a:t>–er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/>
              <a:t>или </a:t>
            </a:r>
            <a:r>
              <a:rPr lang="en-US" sz="2800" b="1" dirty="0" smtClean="0">
                <a:solidFill>
                  <a:srgbClr val="002060"/>
                </a:solidFill>
              </a:rPr>
              <a:t>–est</a:t>
            </a:r>
            <a:r>
              <a:rPr lang="ru-RU" sz="2800" b="1" dirty="0" smtClean="0"/>
              <a:t>: </a:t>
            </a:r>
            <a:endParaRPr lang="en-US" sz="2800" b="1" dirty="0" smtClean="0"/>
          </a:p>
          <a:p>
            <a:r>
              <a:rPr lang="en-US" sz="2800" b="1" dirty="0" smtClean="0"/>
              <a:t>                                                  earl</a:t>
            </a:r>
            <a:r>
              <a:rPr lang="en-US" sz="2800" b="1" dirty="0" smtClean="0">
                <a:solidFill>
                  <a:srgbClr val="002060"/>
                </a:solidFill>
              </a:rPr>
              <a:t>ier</a:t>
            </a:r>
            <a:r>
              <a:rPr lang="en-US" sz="2800" b="1" dirty="0" smtClean="0"/>
              <a:t> – the earl</a:t>
            </a:r>
            <a:r>
              <a:rPr lang="en-US" sz="2800" b="1" dirty="0" smtClean="0">
                <a:solidFill>
                  <a:srgbClr val="002060"/>
                </a:solidFill>
              </a:rPr>
              <a:t>iest</a:t>
            </a:r>
            <a:r>
              <a:rPr lang="en-US" sz="2800" b="1" dirty="0" smtClean="0"/>
              <a:t> 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754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50912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Исключения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good – better – </a:t>
            </a:r>
            <a:r>
              <a:rPr lang="en-US" sz="5400" b="1" dirty="0" smtClean="0"/>
              <a:t>the best</a:t>
            </a:r>
            <a:br>
              <a:rPr lang="en-US" sz="5400" b="1" dirty="0" smtClean="0"/>
            </a:br>
            <a:r>
              <a:rPr lang="en-US" sz="5400" b="1" dirty="0"/>
              <a:t>bad – </a:t>
            </a:r>
            <a:r>
              <a:rPr lang="en-US" sz="5400" b="1" dirty="0" smtClean="0"/>
              <a:t>  worse </a:t>
            </a:r>
            <a:r>
              <a:rPr lang="en-US" sz="5400" b="1" dirty="0"/>
              <a:t>– </a:t>
            </a:r>
            <a:r>
              <a:rPr lang="en-US" sz="5400" b="1" dirty="0" smtClean="0"/>
              <a:t>the worst</a:t>
            </a:r>
            <a:br>
              <a:rPr lang="en-US" sz="5400" b="1" dirty="0" smtClean="0"/>
            </a:br>
            <a:r>
              <a:rPr lang="en-US" sz="5400" b="1" dirty="0"/>
              <a:t>little – </a:t>
            </a:r>
            <a:r>
              <a:rPr lang="en-US" sz="5400" b="1" dirty="0" smtClean="0"/>
              <a:t>  less </a:t>
            </a:r>
            <a:r>
              <a:rPr lang="en-US" sz="5400" b="1" dirty="0"/>
              <a:t>– </a:t>
            </a:r>
            <a:r>
              <a:rPr lang="en-US" sz="5400" b="1" dirty="0" smtClean="0"/>
              <a:t>  the least</a:t>
            </a:r>
            <a:br>
              <a:rPr lang="en-US" sz="5400" b="1" dirty="0" smtClean="0"/>
            </a:br>
            <a:r>
              <a:rPr lang="en-US" sz="5400" b="1" dirty="0"/>
              <a:t>many – more – </a:t>
            </a:r>
            <a:r>
              <a:rPr lang="en-US" sz="5400" b="1" dirty="0" smtClean="0"/>
              <a:t>the most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358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836712"/>
            <a:ext cx="66052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/>
              <a:t>Swimming  pool</a:t>
            </a:r>
            <a:endParaRPr lang="ru-RU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575932" cy="42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4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2192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Aquarium </a:t>
            </a:r>
            <a:endParaRPr lang="ru-RU" sz="8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4463"/>
            <a:ext cx="8848857" cy="511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3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Restaurant </a:t>
            </a:r>
            <a:endParaRPr lang="ru-RU" sz="6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6838"/>
            <a:ext cx="7635621" cy="508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Theatre </a:t>
            </a:r>
            <a:endParaRPr lang="ru-RU" sz="7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44824"/>
            <a:ext cx="857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5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830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Park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4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6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Department  store</a:t>
            </a:r>
            <a:endParaRPr lang="ru-RU" sz="6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035652" cy="532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9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Stadium </a:t>
            </a:r>
            <a:endParaRPr lang="ru-RU" sz="8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02555" cy="49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1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/>
              <a:t>Zoo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66112" cy="548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4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217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Shall we?</vt:lpstr>
      <vt:lpstr>Презентация PowerPoint</vt:lpstr>
      <vt:lpstr>Aquarium </vt:lpstr>
      <vt:lpstr>Restaurant </vt:lpstr>
      <vt:lpstr>Презентация PowerPoint</vt:lpstr>
      <vt:lpstr>Презентация PowerPoint</vt:lpstr>
      <vt:lpstr>Department  store</vt:lpstr>
      <vt:lpstr>Stadium </vt:lpstr>
      <vt:lpstr>Zoo </vt:lpstr>
      <vt:lpstr>Library </vt:lpstr>
      <vt:lpstr>Gallery </vt:lpstr>
      <vt:lpstr>Fast food (restaurant)</vt:lpstr>
      <vt:lpstr>Gym </vt:lpstr>
      <vt:lpstr>Cinema </vt:lpstr>
      <vt:lpstr>Sport centre</vt:lpstr>
      <vt:lpstr>In which of these places can you:</vt:lpstr>
      <vt:lpstr>Grammar</vt:lpstr>
      <vt:lpstr>Презентация PowerPoint</vt:lpstr>
      <vt:lpstr>Исключения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Shall we?</dc:title>
  <dc:creator>RePack by Diakov</dc:creator>
  <cp:lastModifiedBy>RePack by Diakov</cp:lastModifiedBy>
  <cp:revision>9</cp:revision>
  <dcterms:created xsi:type="dcterms:W3CDTF">2016-02-24T13:06:02Z</dcterms:created>
  <dcterms:modified xsi:type="dcterms:W3CDTF">2016-02-24T14:37:54Z</dcterms:modified>
</cp:coreProperties>
</file>