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A83711CE-917E-426C-B18F-C8DC13C70B56}" type="datetimeFigureOut">
              <a:rPr lang="ru-RU" smtClean="0"/>
              <a:t>14.03.2016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1F58A5D-E623-4B38-8927-FD2EA77B21E7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83711CE-917E-426C-B18F-C8DC13C70B56}" type="datetimeFigureOut">
              <a:rPr lang="ru-RU" smtClean="0"/>
              <a:t>14.03.2016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1F58A5D-E623-4B38-8927-FD2EA77B21E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A83711CE-917E-426C-B18F-C8DC13C70B56}" type="datetimeFigureOut">
              <a:rPr lang="ru-RU" smtClean="0"/>
              <a:t>14.03.2016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1F58A5D-E623-4B38-8927-FD2EA77B21E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83711CE-917E-426C-B18F-C8DC13C70B56}" type="datetimeFigureOut">
              <a:rPr lang="ru-RU" smtClean="0"/>
              <a:t>14.03.2016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1F58A5D-E623-4B38-8927-FD2EA77B21E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83711CE-917E-426C-B18F-C8DC13C70B56}" type="datetimeFigureOut">
              <a:rPr lang="ru-RU" smtClean="0"/>
              <a:t>14.03.2016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1F58A5D-E623-4B38-8927-FD2EA77B21E7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83711CE-917E-426C-B18F-C8DC13C70B56}" type="datetimeFigureOut">
              <a:rPr lang="ru-RU" smtClean="0"/>
              <a:t>14.03.2016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1F58A5D-E623-4B38-8927-FD2EA77B21E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83711CE-917E-426C-B18F-C8DC13C70B56}" type="datetimeFigureOut">
              <a:rPr lang="ru-RU" smtClean="0"/>
              <a:t>14.03.2016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1F58A5D-E623-4B38-8927-FD2EA77B21E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83711CE-917E-426C-B18F-C8DC13C70B56}" type="datetimeFigureOut">
              <a:rPr lang="ru-RU" smtClean="0"/>
              <a:t>14.03.2016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1F58A5D-E623-4B38-8927-FD2EA77B21E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83711CE-917E-426C-B18F-C8DC13C70B56}" type="datetimeFigureOut">
              <a:rPr lang="ru-RU" smtClean="0"/>
              <a:t>14.03.2016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1F58A5D-E623-4B38-8927-FD2EA77B21E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83711CE-917E-426C-B18F-C8DC13C70B56}" type="datetimeFigureOut">
              <a:rPr lang="ru-RU" smtClean="0"/>
              <a:t>14.03.2016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1F58A5D-E623-4B38-8927-FD2EA77B21E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83711CE-917E-426C-B18F-C8DC13C70B56}" type="datetimeFigureOut">
              <a:rPr lang="ru-RU" smtClean="0"/>
              <a:t>14.03.2016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1F58A5D-E623-4B38-8927-FD2EA77B21E7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A83711CE-917E-426C-B18F-C8DC13C70B56}" type="datetimeFigureOut">
              <a:rPr lang="ru-RU" smtClean="0"/>
              <a:t>14.03.2016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1F58A5D-E623-4B38-8927-FD2EA77B21E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0"/>
            <a:ext cx="7772400" cy="1109985"/>
          </a:xfrm>
        </p:spPr>
        <p:txBody>
          <a:bodyPr>
            <a:normAutofit/>
          </a:bodyPr>
          <a:lstStyle/>
          <a:p>
            <a:r>
              <a:rPr lang="en-US" sz="6000" b="1" dirty="0" smtClean="0">
                <a:latin typeface="Algerian" pitchFamily="82" charset="0"/>
              </a:rPr>
              <a:t>Houses and flats.</a:t>
            </a:r>
            <a:endParaRPr lang="ru-RU" sz="60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40768"/>
            <a:ext cx="6031633" cy="3231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5419" y="3774360"/>
            <a:ext cx="4568581" cy="30761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52521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try to describe your </a:t>
            </a:r>
            <a:r>
              <a:rPr lang="en-US" dirty="0" smtClean="0">
                <a:solidFill>
                  <a:schemeClr val="tx1"/>
                </a:solidFill>
              </a:rPr>
              <a:t>room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9416"/>
            <a:ext cx="7715200" cy="3907816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It’s  ______­­ room. It’s big.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There </a:t>
            </a:r>
            <a:r>
              <a:rPr lang="en-US" dirty="0"/>
              <a:t>are ____ windows in the room.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There </a:t>
            </a:r>
            <a:r>
              <a:rPr lang="en-US" dirty="0"/>
              <a:t>is a _____on the floor. </a:t>
            </a:r>
            <a:r>
              <a:rPr lang="en-US" dirty="0" smtClean="0"/>
              <a:t>The </a:t>
            </a:r>
            <a:r>
              <a:rPr lang="en-US" dirty="0"/>
              <a:t>______ is near the ______. </a:t>
            </a:r>
            <a:r>
              <a:rPr lang="en-US" dirty="0" smtClean="0"/>
              <a:t>Next </a:t>
            </a:r>
            <a:r>
              <a:rPr lang="en-US" dirty="0"/>
              <a:t>to it there is an ____. </a:t>
            </a:r>
            <a:r>
              <a:rPr lang="en-US" dirty="0" smtClean="0"/>
              <a:t> A  </a:t>
            </a:r>
            <a:r>
              <a:rPr lang="en-US" dirty="0"/>
              <a:t>______ is next to the door. My  ____ is near the window too. There is a _____near the_____. There is a ______and a _______in the room. There are many books in the bookcase. There is a _______ on the wall. The room is </a:t>
            </a:r>
            <a:r>
              <a:rPr lang="en-US" dirty="0" smtClean="0"/>
              <a:t>clean.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2871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533400"/>
            <a:ext cx="8640960" cy="2868168"/>
          </a:xfrm>
        </p:spPr>
        <p:txBody>
          <a:bodyPr/>
          <a:lstStyle/>
          <a:p>
            <a:pPr algn="ctr"/>
            <a:r>
              <a:rPr lang="en-US" dirty="0">
                <a:latin typeface="Aharoni" pitchFamily="2" charset="-79"/>
                <a:cs typeface="Aharoni" pitchFamily="2" charset="-79"/>
              </a:rPr>
              <a:t>Look at the blackboard please. </a:t>
            </a:r>
            <a:r>
              <a:rPr lang="en-US" dirty="0" smtClean="0">
                <a:latin typeface="Aharoni" pitchFamily="2" charset="-79"/>
                <a:cs typeface="Aharoni" pitchFamily="2" charset="-79"/>
              </a:rPr>
              <a:t>Let’s </a:t>
            </a:r>
            <a:r>
              <a:rPr lang="en-US" dirty="0">
                <a:latin typeface="Aharoni" pitchFamily="2" charset="-79"/>
                <a:cs typeface="Aharoni" pitchFamily="2" charset="-79"/>
              </a:rPr>
              <a:t>read all of them and translate</a:t>
            </a:r>
            <a:r>
              <a:rPr lang="en-US" dirty="0"/>
              <a:t>.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1600" y="3539864"/>
            <a:ext cx="7497620" cy="1101248"/>
          </a:xfrm>
        </p:spPr>
        <p:txBody>
          <a:bodyPr>
            <a:noAutofit/>
          </a:bodyPr>
          <a:lstStyle/>
          <a:p>
            <a:r>
              <a:rPr lang="en-US" sz="3600" b="1" i="1" dirty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“East or West, home is best”</a:t>
            </a:r>
            <a:endParaRPr lang="ru-RU" sz="3600" b="1" dirty="0">
              <a:solidFill>
                <a:schemeClr val="tx1"/>
              </a:solidFill>
              <a:cs typeface="Aharoni" pitchFamily="2" charset="-79"/>
            </a:endParaRPr>
          </a:p>
          <a:p>
            <a:r>
              <a:rPr lang="en-US" sz="3600" b="1" i="1" dirty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“There is no place like home”</a:t>
            </a:r>
            <a:endParaRPr lang="ru-RU" sz="3600" b="1" dirty="0">
              <a:solidFill>
                <a:schemeClr val="tx1"/>
              </a:solidFill>
              <a:cs typeface="Aharoni" pitchFamily="2" charset="-79"/>
            </a:endParaRPr>
          </a:p>
          <a:p>
            <a:r>
              <a:rPr lang="en-US" sz="3600" b="1" i="1" dirty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“My home is my castle”</a:t>
            </a:r>
            <a:endParaRPr lang="ru-RU" sz="3600" b="1" dirty="0">
              <a:solidFill>
                <a:schemeClr val="tx1"/>
              </a:solidFill>
              <a:cs typeface="Aharoni" pitchFamily="2" charset="-79"/>
            </a:endParaRPr>
          </a:p>
          <a:p>
            <a:endParaRPr lang="ru-RU" sz="3600" b="1" dirty="0">
              <a:solidFill>
                <a:schemeClr val="tx1"/>
              </a:solidFill>
              <a:cs typeface="Aharoni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4116919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412776"/>
            <a:ext cx="8147248" cy="1143000"/>
          </a:xfrm>
        </p:spPr>
        <p:txBody>
          <a:bodyPr>
            <a:normAutofit fontScale="90000"/>
          </a:bodyPr>
          <a:lstStyle/>
          <a:p>
            <a:r>
              <a:rPr lang="en-US" sz="3100" dirty="0">
                <a:solidFill>
                  <a:schemeClr val="tx1"/>
                </a:solidFill>
              </a:rPr>
              <a:t>Look at the blackboard, please. </a:t>
            </a:r>
            <a:r>
              <a:rPr lang="en-US" sz="3100" dirty="0" smtClean="0">
                <a:solidFill>
                  <a:schemeClr val="tx1"/>
                </a:solidFill>
              </a:rPr>
              <a:t/>
            </a:r>
            <a:br>
              <a:rPr lang="en-US" sz="3100" dirty="0" smtClean="0">
                <a:solidFill>
                  <a:schemeClr val="tx1"/>
                </a:solidFill>
              </a:rPr>
            </a:br>
            <a:r>
              <a:rPr lang="en-US" sz="3100" dirty="0" smtClean="0">
                <a:solidFill>
                  <a:schemeClr val="tx1"/>
                </a:solidFill>
              </a:rPr>
              <a:t>Here </a:t>
            </a:r>
            <a:r>
              <a:rPr lang="en-US" sz="3100" dirty="0">
                <a:solidFill>
                  <a:schemeClr val="tx1"/>
                </a:solidFill>
              </a:rPr>
              <a:t>you see the crossword. You task is to write the words which begin from these letters.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80800013"/>
              </p:ext>
            </p:extLst>
          </p:nvPr>
        </p:nvGraphicFramePr>
        <p:xfrm>
          <a:off x="467544" y="2852936"/>
          <a:ext cx="6120680" cy="303242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530170"/>
                <a:gridCol w="1530170"/>
                <a:gridCol w="1530170"/>
                <a:gridCol w="1530170"/>
              </a:tblGrid>
              <a:tr h="59046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4400" dirty="0">
                          <a:effectLst/>
                        </a:rPr>
                        <a:t>H</a:t>
                      </a:r>
                      <a:endParaRPr lang="ru-RU" sz="4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4400" dirty="0">
                          <a:effectLst/>
                        </a:rPr>
                        <a:t>O</a:t>
                      </a:r>
                      <a:endParaRPr lang="ru-RU" sz="4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4400" dirty="0">
                          <a:effectLst/>
                        </a:rPr>
                        <a:t>M</a:t>
                      </a:r>
                      <a:endParaRPr lang="ru-RU" sz="4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4400" dirty="0">
                          <a:effectLst/>
                        </a:rPr>
                        <a:t>E</a:t>
                      </a:r>
                      <a:endParaRPr lang="ru-RU" sz="4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904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904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904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904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32757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484784"/>
            <a:ext cx="72390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Let’s see if you know the names of the rooms in a flat or in a house. Complete my sentences, please.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348880"/>
            <a:ext cx="5400600" cy="3818824"/>
          </a:xfrm>
        </p:spPr>
        <p:txBody>
          <a:bodyPr/>
          <a:lstStyle/>
          <a:p>
            <a:pPr lvl="0"/>
            <a:r>
              <a:rPr lang="en-US" dirty="0"/>
              <a:t>We take our overcoats in the </a:t>
            </a:r>
            <a:r>
              <a:rPr lang="en-US" dirty="0" smtClean="0"/>
              <a:t>….</a:t>
            </a:r>
            <a:endParaRPr lang="ru-RU" dirty="0"/>
          </a:p>
          <a:p>
            <a:pPr lvl="0"/>
            <a:r>
              <a:rPr lang="en-US" dirty="0"/>
              <a:t>We watch TV in the </a:t>
            </a:r>
            <a:r>
              <a:rPr lang="en-US" dirty="0" smtClean="0"/>
              <a:t>….</a:t>
            </a:r>
            <a:endParaRPr lang="ru-RU" dirty="0"/>
          </a:p>
          <a:p>
            <a:pPr lvl="0"/>
            <a:r>
              <a:rPr lang="en-US" dirty="0"/>
              <a:t>We eat in the </a:t>
            </a:r>
            <a:r>
              <a:rPr lang="en-US" dirty="0" smtClean="0"/>
              <a:t>….</a:t>
            </a:r>
            <a:endParaRPr lang="ru-RU" dirty="0"/>
          </a:p>
          <a:p>
            <a:pPr lvl="0"/>
            <a:r>
              <a:rPr lang="en-US" dirty="0"/>
              <a:t>We sleep in the </a:t>
            </a:r>
            <a:r>
              <a:rPr lang="en-US" dirty="0" smtClean="0"/>
              <a:t>….</a:t>
            </a:r>
            <a:endParaRPr lang="ru-RU" dirty="0"/>
          </a:p>
          <a:p>
            <a:pPr lvl="0"/>
            <a:r>
              <a:rPr lang="en-US" dirty="0"/>
              <a:t>We cook in the </a:t>
            </a:r>
            <a:r>
              <a:rPr lang="en-US" dirty="0" smtClean="0"/>
              <a:t>….</a:t>
            </a:r>
            <a:endParaRPr lang="ru-RU" dirty="0"/>
          </a:p>
          <a:p>
            <a:pPr lvl="0"/>
            <a:r>
              <a:rPr lang="en-US" dirty="0"/>
              <a:t>We wash in the </a:t>
            </a:r>
            <a:r>
              <a:rPr lang="en-US" dirty="0" smtClean="0"/>
              <a:t>…</a:t>
            </a:r>
            <a:endParaRPr lang="ru-RU" dirty="0"/>
          </a:p>
          <a:p>
            <a:pPr lvl="0"/>
            <a:r>
              <a:rPr lang="en-US" dirty="0"/>
              <a:t>We read books in the </a:t>
            </a:r>
            <a:r>
              <a:rPr lang="en-US" dirty="0" smtClean="0"/>
              <a:t>….</a:t>
            </a:r>
            <a:endParaRPr lang="ru-RU" dirty="0"/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736913" y="2204864"/>
            <a:ext cx="1584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tx2"/>
                </a:solidFill>
              </a:rPr>
              <a:t>hall</a:t>
            </a:r>
            <a:endParaRPr lang="ru-RU" sz="3200" b="1" dirty="0">
              <a:solidFill>
                <a:schemeClr val="tx2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39952" y="2764245"/>
            <a:ext cx="19175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tx2"/>
                </a:solidFill>
              </a:rPr>
              <a:t>sitting room</a:t>
            </a:r>
            <a:endParaRPr lang="ru-RU" sz="2400" b="1" dirty="0">
              <a:solidFill>
                <a:schemeClr val="tx2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75856" y="3222315"/>
            <a:ext cx="20034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tx2"/>
                </a:solidFill>
              </a:rPr>
              <a:t>dining room</a:t>
            </a:r>
            <a:endParaRPr lang="ru-RU" sz="2400" b="1" dirty="0">
              <a:solidFill>
                <a:schemeClr val="tx2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48681" y="3683980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tx2"/>
                </a:solidFill>
              </a:rPr>
              <a:t>bedroom</a:t>
            </a:r>
            <a:endParaRPr lang="ru-RU" sz="2400" b="1" dirty="0">
              <a:solidFill>
                <a:schemeClr val="tx2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62552" y="4145645"/>
            <a:ext cx="1872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tx2"/>
                </a:solidFill>
              </a:rPr>
              <a:t>kitchen</a:t>
            </a:r>
            <a:endParaRPr lang="ru-RU" sz="2400" b="1" dirty="0">
              <a:solidFill>
                <a:schemeClr val="tx2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00175" y="4687354"/>
            <a:ext cx="34691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tx2"/>
                </a:solidFill>
              </a:rPr>
              <a:t>bathroom</a:t>
            </a:r>
            <a:endParaRPr lang="ru-RU" sz="2400" b="1" dirty="0">
              <a:solidFill>
                <a:schemeClr val="tx2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368227" y="5200057"/>
            <a:ext cx="26282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tx2"/>
                </a:solidFill>
              </a:rPr>
              <a:t>living room</a:t>
            </a:r>
            <a:endParaRPr lang="ru-RU" sz="24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2240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772816"/>
            <a:ext cx="7239000" cy="1143000"/>
          </a:xfrm>
        </p:spPr>
        <p:txBody>
          <a:bodyPr>
            <a:normAutofit fontScale="90000"/>
          </a:bodyPr>
          <a:lstStyle/>
          <a:p>
            <a:r>
              <a:rPr lang="en-US" sz="3100" dirty="0">
                <a:solidFill>
                  <a:schemeClr val="tx1"/>
                </a:solidFill>
              </a:rPr>
              <a:t>All the rooms have special things. </a:t>
            </a:r>
            <a:r>
              <a:rPr lang="en-US" sz="3100" dirty="0" smtClean="0">
                <a:solidFill>
                  <a:schemeClr val="tx1"/>
                </a:solidFill>
              </a:rPr>
              <a:t>what </a:t>
            </a:r>
            <a:r>
              <a:rPr lang="en-US" sz="3100" dirty="0">
                <a:solidFill>
                  <a:schemeClr val="tx1"/>
                </a:solidFill>
              </a:rPr>
              <a:t>things you can find in different </a:t>
            </a:r>
            <a:r>
              <a:rPr lang="en-US" sz="3100" dirty="0" smtClean="0">
                <a:solidFill>
                  <a:schemeClr val="tx1"/>
                </a:solidFill>
              </a:rPr>
              <a:t>rooms?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564904"/>
            <a:ext cx="5112568" cy="3096344"/>
          </a:xfrm>
        </p:spPr>
        <p:txBody>
          <a:bodyPr/>
          <a:lstStyle/>
          <a:p>
            <a:r>
              <a:rPr lang="en-US" i="1" u="sng" dirty="0"/>
              <a:t>What things can you find in …</a:t>
            </a:r>
            <a:endParaRPr lang="ru-RU" dirty="0"/>
          </a:p>
          <a:p>
            <a:r>
              <a:rPr lang="en-US" i="1" u="sng" dirty="0"/>
              <a:t>…..the sitting room?</a:t>
            </a:r>
            <a:r>
              <a:rPr lang="en-US" i="1" dirty="0"/>
              <a:t> </a:t>
            </a:r>
            <a:endParaRPr lang="en-US" i="1" dirty="0" smtClean="0"/>
          </a:p>
          <a:p>
            <a:r>
              <a:rPr lang="en-US" i="1" dirty="0"/>
              <a:t>……</a:t>
            </a:r>
            <a:r>
              <a:rPr lang="en-US" i="1" u="sng" dirty="0"/>
              <a:t>in the dining room</a:t>
            </a:r>
            <a:r>
              <a:rPr lang="en-US" i="1" dirty="0"/>
              <a:t>? </a:t>
            </a:r>
            <a:endParaRPr lang="en-US" i="1" dirty="0" smtClean="0"/>
          </a:p>
          <a:p>
            <a:r>
              <a:rPr lang="en-US" i="1" dirty="0"/>
              <a:t>…. </a:t>
            </a:r>
            <a:r>
              <a:rPr lang="en-US" i="1" u="sng" dirty="0"/>
              <a:t>in the bedroom?</a:t>
            </a:r>
            <a:r>
              <a:rPr lang="en-US" i="1" dirty="0"/>
              <a:t> </a:t>
            </a:r>
            <a:endParaRPr lang="en-US" i="1" dirty="0" smtClean="0"/>
          </a:p>
          <a:p>
            <a:r>
              <a:rPr lang="en-US" i="1" dirty="0"/>
              <a:t>…. </a:t>
            </a:r>
            <a:r>
              <a:rPr lang="en-US" i="1" u="sng" dirty="0"/>
              <a:t>in the kitchen?</a:t>
            </a:r>
            <a:r>
              <a:rPr lang="en-US" i="1" dirty="0"/>
              <a:t> </a:t>
            </a:r>
            <a:endParaRPr lang="en-US" i="1" dirty="0" smtClean="0"/>
          </a:p>
          <a:p>
            <a:r>
              <a:rPr lang="en-US" i="1" dirty="0"/>
              <a:t>….</a:t>
            </a:r>
            <a:r>
              <a:rPr lang="en-US" i="1" u="sng" dirty="0"/>
              <a:t>in the bathroom?</a:t>
            </a:r>
            <a:r>
              <a:rPr lang="en-US" i="1" dirty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9897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7239000" cy="1143000"/>
          </a:xfrm>
        </p:spPr>
        <p:txBody>
          <a:bodyPr>
            <a:normAutofit fontScale="90000"/>
          </a:bodyPr>
          <a:lstStyle/>
          <a:p>
            <a:r>
              <a:rPr lang="en-US" sz="2800" dirty="0">
                <a:solidFill>
                  <a:schemeClr val="tx1"/>
                </a:solidFill>
              </a:rPr>
              <a:t>In English there are two words which mean </a:t>
            </a:r>
            <a:r>
              <a:rPr lang="ru-RU" sz="2800" dirty="0">
                <a:solidFill>
                  <a:srgbClr val="C00000"/>
                </a:solidFill>
              </a:rPr>
              <a:t>ДОМ</a:t>
            </a:r>
            <a:r>
              <a:rPr lang="en-US" sz="2800" dirty="0">
                <a:solidFill>
                  <a:srgbClr val="C00000"/>
                </a:solidFill>
              </a:rPr>
              <a:t>.</a:t>
            </a:r>
            <a:r>
              <a:rPr lang="en-US" sz="2800" dirty="0">
                <a:solidFill>
                  <a:schemeClr val="tx1"/>
                </a:solidFill>
              </a:rPr>
              <a:t> They are home and house. Explain the difference, please.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579799"/>
            <a:ext cx="2386608" cy="13875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5400" b="1" dirty="0">
                <a:solidFill>
                  <a:srgbClr val="FF0000"/>
                </a:solidFill>
              </a:rPr>
              <a:t>Home</a:t>
            </a:r>
            <a:endParaRPr lang="ru-RU" sz="54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44008" y="1610918"/>
            <a:ext cx="23762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FF0000"/>
                </a:solidFill>
              </a:rPr>
              <a:t>House</a:t>
            </a:r>
            <a:endParaRPr lang="ru-RU" sz="4800" dirty="0">
              <a:solidFill>
                <a:srgbClr val="FF0000"/>
              </a:solidFill>
            </a:endParaRPr>
          </a:p>
        </p:txBody>
      </p:sp>
      <p:sp>
        <p:nvSpPr>
          <p:cNvPr id="5" name="Стрелка вниз 4"/>
          <p:cNvSpPr/>
          <p:nvPr/>
        </p:nvSpPr>
        <p:spPr>
          <a:xfrm>
            <a:off x="1475656" y="2420888"/>
            <a:ext cx="720080" cy="9361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>
            <a:off x="5508104" y="2420888"/>
            <a:ext cx="648072" cy="109289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575556" y="3537121"/>
            <a:ext cx="324036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это место, где живут люди (квартира, коттедж, дворец), а также его обитатели, домочадцы.</a:t>
            </a:r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5004048" y="3717032"/>
            <a:ext cx="26642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это здание, в Англии чаще всего двухэтажное</a:t>
            </a:r>
          </a:p>
        </p:txBody>
      </p:sp>
    </p:spTree>
    <p:extLst>
      <p:ext uri="{BB962C8B-B14F-4D97-AF65-F5344CB8AC3E}">
        <p14:creationId xmlns:p14="http://schemas.microsoft.com/office/powerpoint/2010/main" val="3803348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764704"/>
            <a:ext cx="72390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</a:rPr>
              <a:t>let’s play a game. You should choose the right variant.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My </a:t>
            </a:r>
            <a:r>
              <a:rPr lang="en-US" b="1" dirty="0"/>
              <a:t>house / </a:t>
            </a:r>
            <a:r>
              <a:rPr lang="en-US" dirty="0"/>
              <a:t>home is near my school. </a:t>
            </a:r>
            <a:endParaRPr lang="ru-RU" dirty="0"/>
          </a:p>
          <a:p>
            <a:pPr lvl="0"/>
            <a:r>
              <a:rPr lang="en-US" dirty="0"/>
              <a:t>Is your brother at </a:t>
            </a:r>
            <a:r>
              <a:rPr lang="en-US" b="1" dirty="0"/>
              <a:t>home / </a:t>
            </a:r>
            <a:r>
              <a:rPr lang="en-US" dirty="0"/>
              <a:t>house?</a:t>
            </a:r>
            <a:endParaRPr lang="ru-RU" dirty="0"/>
          </a:p>
          <a:p>
            <a:pPr lvl="0"/>
            <a:r>
              <a:rPr lang="en-US" dirty="0"/>
              <a:t>Do you live in the </a:t>
            </a:r>
            <a:r>
              <a:rPr lang="en-US" b="1" dirty="0"/>
              <a:t>house / </a:t>
            </a:r>
            <a:r>
              <a:rPr lang="en-US" dirty="0"/>
              <a:t>home or in the flat?</a:t>
            </a:r>
            <a:endParaRPr lang="ru-RU" dirty="0"/>
          </a:p>
          <a:p>
            <a:pPr lvl="0"/>
            <a:r>
              <a:rPr lang="en-US" dirty="0"/>
              <a:t>I come </a:t>
            </a:r>
            <a:r>
              <a:rPr lang="en-US" b="1" dirty="0"/>
              <a:t>home</a:t>
            </a:r>
            <a:r>
              <a:rPr lang="en-US" dirty="0"/>
              <a:t> / house at 10 o’clock. </a:t>
            </a:r>
            <a:endParaRPr lang="ru-RU" dirty="0"/>
          </a:p>
          <a:p>
            <a:pPr lvl="0"/>
            <a:r>
              <a:rPr lang="en-US" dirty="0"/>
              <a:t>I like to be at </a:t>
            </a:r>
            <a:r>
              <a:rPr lang="en-US" b="1" dirty="0"/>
              <a:t>home</a:t>
            </a:r>
            <a:r>
              <a:rPr lang="en-US" dirty="0"/>
              <a:t> /house. </a:t>
            </a:r>
            <a:endParaRPr lang="ru-RU" dirty="0"/>
          </a:p>
          <a:p>
            <a:endParaRPr lang="ru-RU" dirty="0"/>
          </a:p>
        </p:txBody>
      </p:sp>
      <p:sp>
        <p:nvSpPr>
          <p:cNvPr id="5" name="Минус 4"/>
          <p:cNvSpPr/>
          <p:nvPr/>
        </p:nvSpPr>
        <p:spPr>
          <a:xfrm>
            <a:off x="1259632" y="1988840"/>
            <a:ext cx="1080120" cy="144016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Минус 5"/>
          <p:cNvSpPr/>
          <p:nvPr/>
        </p:nvSpPr>
        <p:spPr>
          <a:xfrm>
            <a:off x="3491880" y="2492896"/>
            <a:ext cx="1008112" cy="72008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Минус 6"/>
          <p:cNvSpPr/>
          <p:nvPr/>
        </p:nvSpPr>
        <p:spPr>
          <a:xfrm>
            <a:off x="3347864" y="2924944"/>
            <a:ext cx="1152128" cy="72008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Минус 7"/>
          <p:cNvSpPr/>
          <p:nvPr/>
        </p:nvSpPr>
        <p:spPr>
          <a:xfrm>
            <a:off x="1799692" y="3789040"/>
            <a:ext cx="1044116" cy="144016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Минус 8"/>
          <p:cNvSpPr/>
          <p:nvPr/>
        </p:nvSpPr>
        <p:spPr>
          <a:xfrm>
            <a:off x="2843808" y="4221088"/>
            <a:ext cx="1080120" cy="216024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5632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7239000" cy="410304"/>
          </a:xfrm>
        </p:spPr>
        <p:txBody>
          <a:bodyPr>
            <a:normAutofit/>
          </a:bodyPr>
          <a:lstStyle/>
          <a:p>
            <a:r>
              <a:rPr lang="en-US" sz="2000" dirty="0">
                <a:solidFill>
                  <a:schemeClr val="tx1"/>
                </a:solidFill>
              </a:rPr>
              <a:t>Read the text, please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836712"/>
            <a:ext cx="7848872" cy="484632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1800" dirty="0" smtClean="0">
                <a:solidFill>
                  <a:srgbClr val="C00000"/>
                </a:solidFill>
              </a:rPr>
              <a:t>An </a:t>
            </a:r>
            <a:r>
              <a:rPr lang="en-US" sz="1800" dirty="0">
                <a:solidFill>
                  <a:srgbClr val="C00000"/>
                </a:solidFill>
              </a:rPr>
              <a:t>Englishman’s House.</a:t>
            </a:r>
            <a:endParaRPr lang="ru-RU" sz="1800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en-US" sz="1800" dirty="0" smtClean="0"/>
              <a:t>  </a:t>
            </a:r>
            <a:r>
              <a:rPr lang="en-US" sz="1800" dirty="0"/>
              <a:t>In England the streets are often narrow and the houses are small.</a:t>
            </a:r>
            <a:endParaRPr lang="ru-RU" sz="1800" dirty="0"/>
          </a:p>
          <a:p>
            <a:pPr marL="0" indent="0">
              <a:buNone/>
            </a:pPr>
            <a:r>
              <a:rPr lang="en-US" sz="1800" dirty="0" smtClean="0"/>
              <a:t>  </a:t>
            </a:r>
            <a:r>
              <a:rPr lang="en-US" sz="1800" dirty="0"/>
              <a:t>Many English families live in their own houses. The traditional English houses have two floors: the ground floor and the first floor. They usually have a living room, a kitchen and a hall downstairs. You can see two or three bedrooms and a bathroom upstairs. </a:t>
            </a:r>
            <a:endParaRPr lang="ru-RU" sz="1800" dirty="0"/>
          </a:p>
          <a:p>
            <a:pPr marL="0" indent="0">
              <a:buNone/>
            </a:pPr>
            <a:r>
              <a:rPr lang="en-US" sz="1800" dirty="0" smtClean="0"/>
              <a:t> </a:t>
            </a:r>
            <a:r>
              <a:rPr lang="en-US" sz="1800" dirty="0"/>
              <a:t>The sitting room is usually the largest room in the house. There is always a sofa, some chairs and armchairs in it. There is often a carpet on the floor. English people usually have a fire in the sitting room. They often spend evenings in armchairs near the fire. They read books, watch television, listen to music or sit around and speak.</a:t>
            </a:r>
            <a:endParaRPr lang="ru-RU" sz="1800" dirty="0"/>
          </a:p>
          <a:p>
            <a:pPr marL="0" indent="0">
              <a:buNone/>
            </a:pPr>
            <a:r>
              <a:rPr lang="en-US" sz="1800" dirty="0" smtClean="0"/>
              <a:t>  </a:t>
            </a:r>
            <a:r>
              <a:rPr lang="en-US" sz="1800" dirty="0"/>
              <a:t>In England they like gardens and a lot of houses have little gardens on the front and behind. You can see beautiful flowers in the gardens, often they are roses. Sometimes you can see a garage near the house.</a:t>
            </a:r>
            <a:endParaRPr lang="ru-RU" sz="1800" dirty="0"/>
          </a:p>
          <a:p>
            <a:pPr marL="0" indent="0">
              <a:buNone/>
            </a:pPr>
            <a:r>
              <a:rPr lang="en-US" sz="1800" dirty="0"/>
              <a:t>   People in England like their homes and often say, “There is no place like home” and “East or West, home is best.”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2466404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7239000" cy="732696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tx1"/>
                </a:solidFill>
              </a:rPr>
              <a:t>Answer the questions: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9416"/>
            <a:ext cx="7239000" cy="2899704"/>
          </a:xfrm>
        </p:spPr>
        <p:txBody>
          <a:bodyPr/>
          <a:lstStyle/>
          <a:p>
            <a:pPr lvl="0"/>
            <a:r>
              <a:rPr lang="en-US" dirty="0"/>
              <a:t>Where do many English families live?</a:t>
            </a:r>
            <a:endParaRPr lang="ru-RU" dirty="0"/>
          </a:p>
          <a:p>
            <a:pPr lvl="0"/>
            <a:r>
              <a:rPr lang="en-US" dirty="0"/>
              <a:t>How many floors do the traditional English houses have?</a:t>
            </a:r>
            <a:endParaRPr lang="ru-RU" dirty="0"/>
          </a:p>
          <a:p>
            <a:pPr lvl="0"/>
            <a:r>
              <a:rPr lang="en-US" dirty="0"/>
              <a:t>What rooms are usually upstairs?</a:t>
            </a:r>
            <a:endParaRPr lang="ru-RU" dirty="0"/>
          </a:p>
          <a:p>
            <a:pPr lvl="0"/>
            <a:r>
              <a:rPr lang="en-US" dirty="0"/>
              <a:t>What rooms are usually downstairs?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4614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95</TotalTime>
  <Words>637</Words>
  <Application>Microsoft Office PowerPoint</Application>
  <PresentationFormat>Экран (4:3)</PresentationFormat>
  <Paragraphs>75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Изящная</vt:lpstr>
      <vt:lpstr>Houses and flats.</vt:lpstr>
      <vt:lpstr>Look at the blackboard please. Let’s read all of them and translate.  </vt:lpstr>
      <vt:lpstr>Look at the blackboard, please.  Here you see the crossword. You task is to write the words which begin from these letters.  </vt:lpstr>
      <vt:lpstr>Let’s see if you know the names of the rooms in a flat or in a house. Complete my sentences, please. </vt:lpstr>
      <vt:lpstr>All the rooms have special things. what things you can find in different rooms? </vt:lpstr>
      <vt:lpstr>In English there are two words which mean ДОМ. They are home and house. Explain the difference, please.</vt:lpstr>
      <vt:lpstr> let’s play a game. You should choose the right variant. </vt:lpstr>
      <vt:lpstr>Read the text, please</vt:lpstr>
      <vt:lpstr>Answer the questions: </vt:lpstr>
      <vt:lpstr>try to describe your room</vt:lpstr>
    </vt:vector>
  </TitlesOfParts>
  <Company>diakov.net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Houses and flats.</dc:title>
  <dc:creator>RePack by Diakov</dc:creator>
  <cp:lastModifiedBy>RePack by Diakov</cp:lastModifiedBy>
  <cp:revision>5</cp:revision>
  <dcterms:created xsi:type="dcterms:W3CDTF">2016-03-14T17:04:21Z</dcterms:created>
  <dcterms:modified xsi:type="dcterms:W3CDTF">2016-03-14T18:39:38Z</dcterms:modified>
</cp:coreProperties>
</file>